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tags/tag5.xml" ContentType="application/vnd.openxmlformats-officedocument.presentationml.tags+xml"/>
  <Override PartName="/ppt/notesSlides/notesSlide8.xml" ContentType="application/vnd.openxmlformats-officedocument.presentationml.notesSlide+xml"/>
  <Override PartName="/ppt/tags/tag6.xml" ContentType="application/vnd.openxmlformats-officedocument.presentationml.tags+xml"/>
  <Override PartName="/ppt/notesSlides/notesSlide9.xml" ContentType="application/vnd.openxmlformats-officedocument.presentationml.notesSlide+xml"/>
  <Override PartName="/ppt/tags/tag7.xml" ContentType="application/vnd.openxmlformats-officedocument.presentationml.tags+xml"/>
  <Override PartName="/ppt/notesSlides/notesSlide10.xml" ContentType="application/vnd.openxmlformats-officedocument.presentationml.notesSlide+xml"/>
  <Override PartName="/ppt/tags/tag8.xml" ContentType="application/vnd.openxmlformats-officedocument.presentationml.tags+xml"/>
  <Override PartName="/ppt/notesSlides/notesSlide11.xml" ContentType="application/vnd.openxmlformats-officedocument.presentationml.notesSlide+xml"/>
  <Override PartName="/ppt/tags/tag9.xml" ContentType="application/vnd.openxmlformats-officedocument.presentationml.tags+xml"/>
  <Override PartName="/ppt/notesSlides/notesSlide12.xml" ContentType="application/vnd.openxmlformats-officedocument.presentationml.notesSlide+xml"/>
  <Override PartName="/ppt/tags/tag10.xml" ContentType="application/vnd.openxmlformats-officedocument.presentationml.tags+xml"/>
  <Override PartName="/ppt/notesSlides/notesSlide13.xml" ContentType="application/vnd.openxmlformats-officedocument.presentationml.notesSlide+xml"/>
  <Override PartName="/ppt/tags/tag11.xml" ContentType="application/vnd.openxmlformats-officedocument.presentationml.tags+xml"/>
  <Override PartName="/ppt/notesSlides/notesSlide14.xml" ContentType="application/vnd.openxmlformats-officedocument.presentationml.notesSlide+xml"/>
  <Override PartName="/ppt/tags/tag12.xml" ContentType="application/vnd.openxmlformats-officedocument.presentationml.tags+xml"/>
  <Override PartName="/ppt/notesSlides/notesSlide15.xml" ContentType="application/vnd.openxmlformats-officedocument.presentationml.notesSlide+xml"/>
  <Override PartName="/ppt/tags/tag13.xml" ContentType="application/vnd.openxmlformats-officedocument.presentationml.tags+xml"/>
  <Override PartName="/ppt/notesSlides/notesSlide16.xml" ContentType="application/vnd.openxmlformats-officedocument.presentationml.notesSlide+xml"/>
  <Override PartName="/ppt/tags/tag14.xml" ContentType="application/vnd.openxmlformats-officedocument.presentationml.tags+xml"/>
  <Override PartName="/ppt/notesSlides/notesSlide17.xml" ContentType="application/vnd.openxmlformats-officedocument.presentationml.notesSlide+xml"/>
  <Override PartName="/ppt/tags/tag15.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7" r:id="rId2"/>
    <p:sldId id="264" r:id="rId3"/>
    <p:sldId id="265" r:id="rId4"/>
    <p:sldId id="323" r:id="rId5"/>
    <p:sldId id="275" r:id="rId6"/>
    <p:sldId id="351" r:id="rId7"/>
    <p:sldId id="352" r:id="rId8"/>
    <p:sldId id="353" r:id="rId9"/>
    <p:sldId id="332" r:id="rId10"/>
    <p:sldId id="354" r:id="rId11"/>
    <p:sldId id="355" r:id="rId12"/>
    <p:sldId id="356" r:id="rId13"/>
    <p:sldId id="357" r:id="rId14"/>
    <p:sldId id="358" r:id="rId15"/>
    <p:sldId id="359" r:id="rId16"/>
    <p:sldId id="360" r:id="rId17"/>
    <p:sldId id="361" r:id="rId18"/>
    <p:sldId id="362" r:id="rId19"/>
    <p:sldId id="363" r:id="rId20"/>
    <p:sldId id="364" r:id="rId21"/>
    <p:sldId id="365" r:id="rId22"/>
    <p:sldId id="366" r:id="rId23"/>
    <p:sldId id="343" r:id="rId24"/>
    <p:sldId id="344" r:id="rId25"/>
    <p:sldId id="282"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C352A6"/>
    <a:srgbClr val="F0D1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6075" autoAdjust="0"/>
    <p:restoredTop sz="82407" autoAdjust="0"/>
  </p:normalViewPr>
  <p:slideViewPr>
    <p:cSldViewPr snapToGrid="0">
      <p:cViewPr varScale="1">
        <p:scale>
          <a:sx n="88" d="100"/>
          <a:sy n="88" d="100"/>
        </p:scale>
        <p:origin x="184" y="248"/>
      </p:cViewPr>
      <p:guideLst/>
    </p:cSldViewPr>
  </p:slideViewPr>
  <p:outlineViewPr>
    <p:cViewPr>
      <p:scale>
        <a:sx n="33" d="100"/>
        <a:sy n="33" d="100"/>
      </p:scale>
      <p:origin x="0" y="-1075"/>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gif>
</file>

<file path=ppt/media/image10.png>
</file>

<file path=ppt/media/image11.png>
</file>

<file path=ppt/media/image12.gif>
</file>

<file path=ppt/media/image13.gif>
</file>

<file path=ppt/media/image14.gif>
</file>

<file path=ppt/media/image2.png>
</file>

<file path=ppt/media/image3.gif>
</file>

<file path=ppt/media/image4.png>
</file>

<file path=ppt/media/image5.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B8CA6D-BCA8-452A-9E60-B082E53A448C}" type="datetimeFigureOut">
              <a:rPr lang="zh-CN" altLang="en-US" smtClean="0"/>
              <a:t>2018/12/25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E28EAC-4341-45B5-BF42-07AA5299D921}" type="slidenum">
              <a:rPr lang="zh-CN" altLang="en-US" smtClean="0"/>
              <a:t>‹#›</a:t>
            </a:fld>
            <a:endParaRPr lang="zh-CN" altLang="en-US"/>
          </a:p>
        </p:txBody>
      </p:sp>
    </p:spTree>
    <p:extLst>
      <p:ext uri="{BB962C8B-B14F-4D97-AF65-F5344CB8AC3E}">
        <p14:creationId xmlns:p14="http://schemas.microsoft.com/office/powerpoint/2010/main" val="1058961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EEC04E4-14CD-4275-A0C4-9E266A4F59FF}" type="slidenum">
              <a:rPr kumimoji="0" lang="zh-CN"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zh-CN" alt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7933129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12</a:t>
            </a:fld>
            <a:endParaRPr lang="zh-CN" altLang="en-US">
              <a:solidFill>
                <a:prstClr val="black"/>
              </a:solidFill>
            </a:endParaRPr>
          </a:p>
        </p:txBody>
      </p:sp>
    </p:spTree>
    <p:extLst>
      <p:ext uri="{BB962C8B-B14F-4D97-AF65-F5344CB8AC3E}">
        <p14:creationId xmlns:p14="http://schemas.microsoft.com/office/powerpoint/2010/main" val="18755485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13</a:t>
            </a:fld>
            <a:endParaRPr lang="zh-CN" altLang="en-US">
              <a:solidFill>
                <a:prstClr val="black"/>
              </a:solidFill>
            </a:endParaRPr>
          </a:p>
        </p:txBody>
      </p:sp>
    </p:spTree>
    <p:extLst>
      <p:ext uri="{BB962C8B-B14F-4D97-AF65-F5344CB8AC3E}">
        <p14:creationId xmlns:p14="http://schemas.microsoft.com/office/powerpoint/2010/main" val="3186037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14</a:t>
            </a:fld>
            <a:endParaRPr lang="zh-CN" altLang="en-US">
              <a:solidFill>
                <a:prstClr val="black"/>
              </a:solidFill>
            </a:endParaRPr>
          </a:p>
        </p:txBody>
      </p:sp>
    </p:spTree>
    <p:extLst>
      <p:ext uri="{BB962C8B-B14F-4D97-AF65-F5344CB8AC3E}">
        <p14:creationId xmlns:p14="http://schemas.microsoft.com/office/powerpoint/2010/main" val="19882532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15</a:t>
            </a:fld>
            <a:endParaRPr lang="zh-CN" altLang="en-US">
              <a:solidFill>
                <a:prstClr val="black"/>
              </a:solidFill>
            </a:endParaRPr>
          </a:p>
        </p:txBody>
      </p:sp>
    </p:spTree>
    <p:extLst>
      <p:ext uri="{BB962C8B-B14F-4D97-AF65-F5344CB8AC3E}">
        <p14:creationId xmlns:p14="http://schemas.microsoft.com/office/powerpoint/2010/main" val="235184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17</a:t>
            </a:fld>
            <a:endParaRPr lang="zh-CN" altLang="en-US">
              <a:solidFill>
                <a:prstClr val="black"/>
              </a:solidFill>
            </a:endParaRPr>
          </a:p>
        </p:txBody>
      </p:sp>
    </p:spTree>
    <p:extLst>
      <p:ext uri="{BB962C8B-B14F-4D97-AF65-F5344CB8AC3E}">
        <p14:creationId xmlns:p14="http://schemas.microsoft.com/office/powerpoint/2010/main" val="12701930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18</a:t>
            </a:fld>
            <a:endParaRPr lang="zh-CN" altLang="en-US">
              <a:solidFill>
                <a:prstClr val="black"/>
              </a:solidFill>
            </a:endParaRPr>
          </a:p>
        </p:txBody>
      </p:sp>
    </p:spTree>
    <p:extLst>
      <p:ext uri="{BB962C8B-B14F-4D97-AF65-F5344CB8AC3E}">
        <p14:creationId xmlns:p14="http://schemas.microsoft.com/office/powerpoint/2010/main" val="14145057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19</a:t>
            </a:fld>
            <a:endParaRPr lang="zh-CN" altLang="en-US">
              <a:solidFill>
                <a:prstClr val="black"/>
              </a:solidFill>
            </a:endParaRPr>
          </a:p>
        </p:txBody>
      </p:sp>
    </p:spTree>
    <p:extLst>
      <p:ext uri="{BB962C8B-B14F-4D97-AF65-F5344CB8AC3E}">
        <p14:creationId xmlns:p14="http://schemas.microsoft.com/office/powerpoint/2010/main" val="7307553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21</a:t>
            </a:fld>
            <a:endParaRPr lang="zh-CN" altLang="en-US">
              <a:solidFill>
                <a:prstClr val="black"/>
              </a:solidFill>
            </a:endParaRPr>
          </a:p>
        </p:txBody>
      </p:sp>
    </p:spTree>
    <p:extLst>
      <p:ext uri="{BB962C8B-B14F-4D97-AF65-F5344CB8AC3E}">
        <p14:creationId xmlns:p14="http://schemas.microsoft.com/office/powerpoint/2010/main" val="5557592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22</a:t>
            </a:fld>
            <a:endParaRPr lang="zh-CN" altLang="en-US">
              <a:solidFill>
                <a:prstClr val="black"/>
              </a:solidFill>
            </a:endParaRPr>
          </a:p>
        </p:txBody>
      </p:sp>
    </p:spTree>
    <p:extLst>
      <p:ext uri="{BB962C8B-B14F-4D97-AF65-F5344CB8AC3E}">
        <p14:creationId xmlns:p14="http://schemas.microsoft.com/office/powerpoint/2010/main" val="4501164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t>23</a:t>
            </a:fld>
            <a:endParaRPr lang="zh-CN" altLang="en-US"/>
          </a:p>
        </p:txBody>
      </p:sp>
    </p:spTree>
    <p:extLst>
      <p:ext uri="{BB962C8B-B14F-4D97-AF65-F5344CB8AC3E}">
        <p14:creationId xmlns:p14="http://schemas.microsoft.com/office/powerpoint/2010/main" val="1045889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目录</a:t>
            </a:r>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EEC04E4-14CD-4275-A0C4-9E266A4F59FF}" type="slidenum">
              <a:rPr kumimoji="0" lang="zh-CN"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zh-CN" alt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2823132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8E28EAC-4341-45B5-BF42-07AA5299D921}" type="slidenum">
              <a:rPr lang="zh-CN" altLang="en-US" smtClean="0">
                <a:solidFill>
                  <a:prstClr val="black"/>
                </a:solidFill>
              </a:rPr>
              <a:pPr/>
              <a:t>24</a:t>
            </a:fld>
            <a:endParaRPr lang="zh-CN" altLang="en-US">
              <a:solidFill>
                <a:prstClr val="black"/>
              </a:solidFill>
            </a:endParaRPr>
          </a:p>
        </p:txBody>
      </p:sp>
    </p:spTree>
    <p:extLst>
      <p:ext uri="{BB962C8B-B14F-4D97-AF65-F5344CB8AC3E}">
        <p14:creationId xmlns:p14="http://schemas.microsoft.com/office/powerpoint/2010/main" val="7113324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t>25</a:t>
            </a:fld>
            <a:endParaRPr lang="zh-CN" altLang="en-US"/>
          </a:p>
        </p:txBody>
      </p:sp>
    </p:spTree>
    <p:extLst>
      <p:ext uri="{BB962C8B-B14F-4D97-AF65-F5344CB8AC3E}">
        <p14:creationId xmlns:p14="http://schemas.microsoft.com/office/powerpoint/2010/main" val="4180027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EEC04E4-14CD-4275-A0C4-9E266A4F59FF}" type="slidenum">
              <a:rPr kumimoji="0" lang="zh-CN"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zh-CN" alt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6708461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4</a:t>
            </a:fld>
            <a:endParaRPr lang="zh-CN" altLang="en-US">
              <a:solidFill>
                <a:prstClr val="black"/>
              </a:solidFill>
            </a:endParaRPr>
          </a:p>
        </p:txBody>
      </p:sp>
    </p:spTree>
    <p:extLst>
      <p:ext uri="{BB962C8B-B14F-4D97-AF65-F5344CB8AC3E}">
        <p14:creationId xmlns:p14="http://schemas.microsoft.com/office/powerpoint/2010/main" val="12730817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6</a:t>
            </a:fld>
            <a:endParaRPr lang="zh-CN" altLang="en-US">
              <a:solidFill>
                <a:prstClr val="black"/>
              </a:solidFill>
            </a:endParaRPr>
          </a:p>
        </p:txBody>
      </p:sp>
    </p:spTree>
    <p:extLst>
      <p:ext uri="{BB962C8B-B14F-4D97-AF65-F5344CB8AC3E}">
        <p14:creationId xmlns:p14="http://schemas.microsoft.com/office/powerpoint/2010/main" val="6465388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7</a:t>
            </a:fld>
            <a:endParaRPr lang="zh-CN" altLang="en-US">
              <a:solidFill>
                <a:prstClr val="black"/>
              </a:solidFill>
            </a:endParaRPr>
          </a:p>
        </p:txBody>
      </p:sp>
    </p:spTree>
    <p:extLst>
      <p:ext uri="{BB962C8B-B14F-4D97-AF65-F5344CB8AC3E}">
        <p14:creationId xmlns:p14="http://schemas.microsoft.com/office/powerpoint/2010/main" val="768170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8</a:t>
            </a:fld>
            <a:endParaRPr lang="zh-CN" altLang="en-US">
              <a:solidFill>
                <a:prstClr val="black"/>
              </a:solidFill>
            </a:endParaRPr>
          </a:p>
        </p:txBody>
      </p:sp>
    </p:spTree>
    <p:extLst>
      <p:ext uri="{BB962C8B-B14F-4D97-AF65-F5344CB8AC3E}">
        <p14:creationId xmlns:p14="http://schemas.microsoft.com/office/powerpoint/2010/main" val="499809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10</a:t>
            </a:fld>
            <a:endParaRPr lang="zh-CN" altLang="en-US">
              <a:solidFill>
                <a:prstClr val="black"/>
              </a:solidFill>
            </a:endParaRPr>
          </a:p>
        </p:txBody>
      </p:sp>
    </p:spTree>
    <p:extLst>
      <p:ext uri="{BB962C8B-B14F-4D97-AF65-F5344CB8AC3E}">
        <p14:creationId xmlns:p14="http://schemas.microsoft.com/office/powerpoint/2010/main" val="15478249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EEC04E4-14CD-4275-A0C4-9E266A4F59FF}" type="slidenum">
              <a:rPr lang="zh-CN" altLang="en-US" smtClean="0">
                <a:solidFill>
                  <a:prstClr val="black"/>
                </a:solidFill>
              </a:rPr>
              <a:pPr/>
              <a:t>11</a:t>
            </a:fld>
            <a:endParaRPr lang="zh-CN" altLang="en-US">
              <a:solidFill>
                <a:prstClr val="black"/>
              </a:solidFill>
            </a:endParaRPr>
          </a:p>
        </p:txBody>
      </p:sp>
    </p:spTree>
    <p:extLst>
      <p:ext uri="{BB962C8B-B14F-4D97-AF65-F5344CB8AC3E}">
        <p14:creationId xmlns:p14="http://schemas.microsoft.com/office/powerpoint/2010/main" val="21239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7A0BD89-C43A-4F2A-AD39-0A19AE8DEBA2}" type="datetime1">
              <a:rPr lang="zh-CN" altLang="en-US" smtClean="0"/>
              <a:t>2018/12/25</a:t>
            </a:fld>
            <a:endParaRPr lang="zh-CN" altLang="en-US"/>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lvl1pPr>
              <a:defRPr sz="1400">
                <a:solidFill>
                  <a:schemeClr val="tx1"/>
                </a:solidFill>
                <a:latin typeface="Times New Roman" panose="02020603050405020304" pitchFamily="18" charset="0"/>
                <a:cs typeface="Times New Roman" panose="02020603050405020304" pitchFamily="18" charset="0"/>
              </a:defRPr>
            </a:lvl1pPr>
          </a:lstStyle>
          <a:p>
            <a:fld id="{0C913308-F349-4B6D-A68A-DD1791B4A57B}" type="slidenum">
              <a:rPr lang="zh-CN" altLang="en-US" smtClean="0"/>
              <a:pPr/>
              <a:t>‹#›</a:t>
            </a:fld>
            <a:endParaRPr lang="zh-CN" altLang="en-US" dirty="0"/>
          </a:p>
        </p:txBody>
      </p:sp>
    </p:spTree>
    <p:extLst>
      <p:ext uri="{BB962C8B-B14F-4D97-AF65-F5344CB8AC3E}">
        <p14:creationId xmlns:p14="http://schemas.microsoft.com/office/powerpoint/2010/main" val="176260194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9E8AEA2-00DF-44DC-9E59-33FAD6D009FC}" type="datetime1">
              <a:rPr lang="zh-CN" altLang="en-US" smtClean="0"/>
              <a:t>2018/12/25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lvl1pPr>
              <a:defRPr>
                <a:solidFill>
                  <a:schemeClr val="tx1"/>
                </a:solidFill>
              </a:defRPr>
            </a:lvl1p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2313209815"/>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dirty="0"/>
              <a:t>单击此处编辑母版标题样式</a:t>
            </a:r>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8816863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52B06B7-3FC6-4D2B-A3BB-E971E62C614F}" type="datetime1">
              <a:rPr lang="zh-CN" altLang="en-US" smtClean="0"/>
              <a:t>2018/12/25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lvl1pPr>
              <a:defRPr>
                <a:solidFill>
                  <a:schemeClr val="tx1"/>
                </a:solidFill>
              </a:defRPr>
            </a:lvl1p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216855880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1056C2E-F163-4FEB-BAE5-4C8B17F87CF6}" type="datetime1">
              <a:rPr lang="zh-CN" altLang="en-US" smtClean="0"/>
              <a:t>2018/12/25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lvl1pPr>
              <a:defRPr>
                <a:solidFill>
                  <a:schemeClr val="tx1"/>
                </a:solidFill>
              </a:defRPr>
            </a:lvl1pPr>
          </a:lstStyle>
          <a:p>
            <a:fld id="{0C913308-F349-4B6D-A68A-DD1791B4A57B}" type="slidenum">
              <a:rPr lang="zh-CN" altLang="en-US" smtClean="0"/>
              <a:pPr/>
              <a:t>‹#›</a:t>
            </a:fld>
            <a:endParaRPr lang="zh-CN" altLang="en-US" dirty="0"/>
          </a:p>
        </p:txBody>
      </p:sp>
    </p:spTree>
    <p:extLst>
      <p:ext uri="{BB962C8B-B14F-4D97-AF65-F5344CB8AC3E}">
        <p14:creationId xmlns:p14="http://schemas.microsoft.com/office/powerpoint/2010/main" val="871790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85E3454-ED44-402B-96C0-FB950FF357AD}" type="datetime1">
              <a:rPr lang="zh-CN" altLang="en-US" smtClean="0"/>
              <a:t>2018/12/25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lvl1pPr>
              <a:defRPr>
                <a:solidFill>
                  <a:schemeClr val="tx1"/>
                </a:solidFill>
              </a:defRPr>
            </a:lvl1p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7742058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5D37B26-3E49-4B04-A79F-D9E65091A70D}" type="datetime1">
              <a:rPr lang="zh-CN" altLang="en-US" smtClean="0"/>
              <a:t>2018/12/25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lvl1pPr>
              <a:defRPr>
                <a:solidFill>
                  <a:schemeClr val="tx1"/>
                </a:solidFill>
              </a:defRPr>
            </a:lvl1p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186849909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F08A41C-C381-4A3C-99D5-A2A528889137}" type="datetime1">
              <a:rPr lang="zh-CN" altLang="en-US" smtClean="0"/>
              <a:t>2018/12/25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lvl1pPr>
              <a:defRPr>
                <a:solidFill>
                  <a:schemeClr val="tx1"/>
                </a:solidFill>
              </a:defRPr>
            </a:lvl1p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262686953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1758E4C-DEDC-4F68-808C-1C9883CB798B}" type="datetime1">
              <a:rPr lang="zh-CN" altLang="en-US" smtClean="0"/>
              <a:t>2018/12/25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lvl1pPr>
              <a:defRPr>
                <a:solidFill>
                  <a:schemeClr val="tx1"/>
                </a:solidFill>
              </a:defRPr>
            </a:lvl1p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128024140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3A70FD1-E54E-4AAF-9D5F-D73131AD64D9}" type="datetime1">
              <a:rPr lang="zh-CN" altLang="en-US" smtClean="0"/>
              <a:t>2018/12/25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lvl1pPr>
              <a:defRPr>
                <a:solidFill>
                  <a:schemeClr val="tx1"/>
                </a:solidFill>
              </a:defRPr>
            </a:lvl1p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239195886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217EFD7-CC7B-401E-8E06-85EB9A3246E1}" type="datetime1">
              <a:rPr lang="zh-CN" altLang="en-US" smtClean="0"/>
              <a:t>2018/12/25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lvl1pPr>
              <a:defRPr>
                <a:solidFill>
                  <a:schemeClr val="tx1"/>
                </a:solidFill>
              </a:defRPr>
            </a:lvl1pPr>
          </a:lstStyle>
          <a:p>
            <a:fld id="{0C913308-F349-4B6D-A68A-DD1791B4A57B}" type="slidenum">
              <a:rPr lang="zh-CN" altLang="en-US" smtClean="0"/>
              <a:pPr/>
              <a:t>‹#›</a:t>
            </a:fld>
            <a:endParaRPr lang="zh-CN" altLang="en-US"/>
          </a:p>
        </p:txBody>
      </p:sp>
    </p:spTree>
    <p:extLst>
      <p:ext uri="{BB962C8B-B14F-4D97-AF65-F5344CB8AC3E}">
        <p14:creationId xmlns:p14="http://schemas.microsoft.com/office/powerpoint/2010/main" val="7740329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gi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1A72D7-A1FF-41FA-A36A-90CBA5631BB5}" type="datetime1">
              <a:rPr lang="zh-CN" altLang="en-US" smtClean="0"/>
              <a:t>2018/12/25</a:t>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1680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pic>
        <p:nvPicPr>
          <p:cNvPr id="7" name="图片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580108" y="346994"/>
            <a:ext cx="1002292" cy="998287"/>
          </a:xfrm>
          <a:prstGeom prst="rect">
            <a:avLst/>
          </a:prstGeom>
        </p:spPr>
      </p:pic>
    </p:spTree>
    <p:extLst>
      <p:ext uri="{BB962C8B-B14F-4D97-AF65-F5344CB8AC3E}">
        <p14:creationId xmlns:p14="http://schemas.microsoft.com/office/powerpoint/2010/main" val="17243210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slideLayout" Target="../slideLayouts/slideLayout7.xml"/><Relationship Id="rId3"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tags" Target="../tags/tag6.xml"/><Relationship Id="rId2"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tags" Target="../tags/tag7.xml"/><Relationship Id="rId2"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tags" Target="../tags/tag8.xml"/><Relationship Id="rId2" Type="http://schemas.openxmlformats.org/officeDocument/2006/relationships/slideLayout" Target="../slideLayouts/slideLayout7.xml"/><Relationship Id="rId3"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4" Type="http://schemas.openxmlformats.org/officeDocument/2006/relationships/image" Target="../media/image7.gif"/><Relationship Id="rId5" Type="http://schemas.openxmlformats.org/officeDocument/2006/relationships/image" Target="../media/image3.gif"/><Relationship Id="rId6" Type="http://schemas.openxmlformats.org/officeDocument/2006/relationships/image" Target="../media/image8.gif"/><Relationship Id="rId7" Type="http://schemas.openxmlformats.org/officeDocument/2006/relationships/image" Target="../media/image9.gif"/><Relationship Id="rId1" Type="http://schemas.openxmlformats.org/officeDocument/2006/relationships/tags" Target="../tags/tag9.xml"/><Relationship Id="rId2"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3.xml"/><Relationship Id="rId4" Type="http://schemas.openxmlformats.org/officeDocument/2006/relationships/image" Target="../media/image7.gif"/><Relationship Id="rId5" Type="http://schemas.openxmlformats.org/officeDocument/2006/relationships/image" Target="../media/image3.gif"/><Relationship Id="rId6" Type="http://schemas.openxmlformats.org/officeDocument/2006/relationships/image" Target="../media/image8.gif"/><Relationship Id="rId7" Type="http://schemas.openxmlformats.org/officeDocument/2006/relationships/image" Target="../media/image9.gif"/><Relationship Id="rId1" Type="http://schemas.openxmlformats.org/officeDocument/2006/relationships/tags" Target="../tags/tag10.xml"/><Relationship Id="rId2"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tags" Target="../tags/tag11.xml"/><Relationship Id="rId2" Type="http://schemas.openxmlformats.org/officeDocument/2006/relationships/slideLayout" Target="../slideLayouts/slideLayout7.xml"/><Relationship Id="rId3"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5.xml"/><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tags" Target="../tags/tag12.xml"/><Relationship Id="rId2"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tags" Target="../tags/tag13.xml"/><Relationship Id="rId2" Type="http://schemas.openxmlformats.org/officeDocument/2006/relationships/slideLayout" Target="../slideLayouts/slideLayout7.xml"/><Relationship Id="rId3"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7.xml"/><Relationship Id="rId4" Type="http://schemas.openxmlformats.org/officeDocument/2006/relationships/image" Target="../media/image12.gif"/><Relationship Id="rId5" Type="http://schemas.openxmlformats.org/officeDocument/2006/relationships/image" Target="../media/image13.gif"/><Relationship Id="rId1" Type="http://schemas.openxmlformats.org/officeDocument/2006/relationships/tags" Target="../tags/tag14.xml"/><Relationship Id="rId2"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8.xml"/><Relationship Id="rId4" Type="http://schemas.openxmlformats.org/officeDocument/2006/relationships/image" Target="../media/image14.gif"/><Relationship Id="rId1" Type="http://schemas.openxmlformats.org/officeDocument/2006/relationships/tags" Target="../tags/tag15.xml"/><Relationship Id="rId2"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4" Type="http://schemas.openxmlformats.org/officeDocument/2006/relationships/image" Target="../media/image2.png"/><Relationship Id="rId1" Type="http://schemas.openxmlformats.org/officeDocument/2006/relationships/tags" Target="../tags/tag1.xml"/><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7.xml"/><Relationship Id="rId3"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4" Type="http://schemas.openxmlformats.org/officeDocument/2006/relationships/image" Target="../media/image3.gif"/><Relationship Id="rId1" Type="http://schemas.openxmlformats.org/officeDocument/2006/relationships/tags" Target="../tags/tag3.xml"/><Relationship Id="rId2"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4" Type="http://schemas.openxmlformats.org/officeDocument/2006/relationships/image" Target="../media/image4.png"/><Relationship Id="rId1" Type="http://schemas.openxmlformats.org/officeDocument/2006/relationships/tags" Target="../tags/tag4.xml"/><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平行四边形 33"/>
          <p:cNvSpPr/>
          <p:nvPr/>
        </p:nvSpPr>
        <p:spPr>
          <a:xfrm>
            <a:off x="10219199" y="6016357"/>
            <a:ext cx="1475656" cy="28803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latin typeface="Times New Roman" panose="02020603050405020304" pitchFamily="18" charset="0"/>
              <a:cs typeface="Times New Roman" panose="02020603050405020304" pitchFamily="18" charset="0"/>
            </a:endParaRPr>
          </a:p>
        </p:txBody>
      </p:sp>
      <p:sp>
        <p:nvSpPr>
          <p:cNvPr id="35" name="TextBox 34"/>
          <p:cNvSpPr txBox="1"/>
          <p:nvPr/>
        </p:nvSpPr>
        <p:spPr>
          <a:xfrm>
            <a:off x="10363215" y="6019433"/>
            <a:ext cx="1002197" cy="307777"/>
          </a:xfrm>
          <a:prstGeom prst="rect">
            <a:avLst/>
          </a:prstGeom>
          <a:noFill/>
        </p:spPr>
        <p:txBody>
          <a:bodyPr wrap="none" rtlCol="0">
            <a:spAutoFit/>
          </a:bodyPr>
          <a:lstStyle/>
          <a:p>
            <a:r>
              <a:rPr lang="en-US" altLang="zh-CN" sz="1400" b="1" kern="0" dirty="0" smtClean="0">
                <a:solidFill>
                  <a:schemeClr val="bg1"/>
                </a:solidFill>
                <a:latin typeface="Times New Roman" panose="02020603050405020304" pitchFamily="18" charset="0"/>
                <a:cs typeface="Times New Roman" panose="02020603050405020304" pitchFamily="18" charset="0"/>
              </a:rPr>
              <a:t>2018/12/26</a:t>
            </a:r>
            <a:endParaRPr lang="zh-CN" altLang="en-US" sz="1400" b="1" kern="0" dirty="0">
              <a:solidFill>
                <a:schemeClr val="bg1"/>
              </a:solidFill>
              <a:latin typeface="Times New Roman" panose="02020603050405020304" pitchFamily="18" charset="0"/>
              <a:cs typeface="Times New Roman" panose="02020603050405020304" pitchFamily="18" charset="0"/>
            </a:endParaRPr>
          </a:p>
        </p:txBody>
      </p:sp>
      <p:sp>
        <p:nvSpPr>
          <p:cNvPr id="36" name="平行四边形 35"/>
          <p:cNvSpPr/>
          <p:nvPr/>
        </p:nvSpPr>
        <p:spPr>
          <a:xfrm>
            <a:off x="1287248" y="521494"/>
            <a:ext cx="1475656" cy="288032"/>
          </a:xfrm>
          <a:prstGeom prst="parallelogram">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latin typeface="Times New Roman" panose="02020603050405020304" pitchFamily="18" charset="0"/>
              <a:cs typeface="Times New Roman" panose="02020603050405020304" pitchFamily="18" charset="0"/>
            </a:endParaRPr>
          </a:p>
        </p:txBody>
      </p:sp>
      <p:sp>
        <p:nvSpPr>
          <p:cNvPr id="38" name="平行四边形 37"/>
          <p:cNvSpPr/>
          <p:nvPr/>
        </p:nvSpPr>
        <p:spPr>
          <a:xfrm>
            <a:off x="7626911" y="6016357"/>
            <a:ext cx="2555776" cy="288032"/>
          </a:xfrm>
          <a:prstGeom prst="parallelogram">
            <a:avLst/>
          </a:prstGeom>
          <a:solidFill>
            <a:schemeClr val="bg1">
              <a:lumMod val="85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latin typeface="Times New Roman" panose="02020603050405020304" pitchFamily="18" charset="0"/>
              <a:cs typeface="Times New Roman" panose="02020603050405020304" pitchFamily="18" charset="0"/>
            </a:endParaRPr>
          </a:p>
        </p:txBody>
      </p:sp>
      <p:sp>
        <p:nvSpPr>
          <p:cNvPr id="13" name="平行四边形 12"/>
          <p:cNvSpPr/>
          <p:nvPr/>
        </p:nvSpPr>
        <p:spPr>
          <a:xfrm>
            <a:off x="2799416" y="521494"/>
            <a:ext cx="2555776" cy="288032"/>
          </a:xfrm>
          <a:prstGeom prst="parallelogram">
            <a:avLst/>
          </a:prstGeom>
          <a:solidFill>
            <a:schemeClr val="bg1">
              <a:lumMod val="85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latin typeface="Times New Roman" panose="02020603050405020304" pitchFamily="18" charset="0"/>
              <a:cs typeface="Times New Roman" panose="02020603050405020304" pitchFamily="18" charset="0"/>
            </a:endParaRPr>
          </a:p>
        </p:txBody>
      </p:sp>
      <p:grpSp>
        <p:nvGrpSpPr>
          <p:cNvPr id="3" name="组合 2"/>
          <p:cNvGrpSpPr/>
          <p:nvPr/>
        </p:nvGrpSpPr>
        <p:grpSpPr>
          <a:xfrm>
            <a:off x="1609372" y="2532757"/>
            <a:ext cx="8518956" cy="2388864"/>
            <a:chOff x="4618718" y="2922814"/>
            <a:chExt cx="8518956" cy="2185507"/>
          </a:xfrm>
        </p:grpSpPr>
        <p:cxnSp>
          <p:nvCxnSpPr>
            <p:cNvPr id="6" name="直接连接符 5"/>
            <p:cNvCxnSpPr/>
            <p:nvPr/>
          </p:nvCxnSpPr>
          <p:spPr>
            <a:xfrm flipV="1">
              <a:off x="4744618" y="3873168"/>
              <a:ext cx="8393056" cy="343"/>
            </a:xfrm>
            <a:prstGeom prst="line">
              <a:avLst/>
            </a:prstGeom>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618718" y="2922814"/>
              <a:ext cx="8135560" cy="816572"/>
            </a:xfrm>
            <a:prstGeom prst="rect">
              <a:avLst/>
            </a:prstGeom>
            <a:noFill/>
          </p:spPr>
          <p:txBody>
            <a:bodyPr wrap="none" rtlCol="0">
              <a:spAutoFit/>
            </a:bodyPr>
            <a:lstStyle/>
            <a:p>
              <a:pPr>
                <a:lnSpc>
                  <a:spcPct val="130000"/>
                </a:lnSpc>
              </a:pPr>
              <a:r>
                <a:rPr lang="zh-CN" altLang="en-US" sz="4000" b="1" kern="0" dirty="0" smtClean="0">
                  <a:solidFill>
                    <a:schemeClr val="accent2"/>
                  </a:solidFill>
                  <a:latin typeface="Times New Roman" panose="02020603050405020304" pitchFamily="18" charset="0"/>
                  <a:cs typeface="Times New Roman" panose="02020603050405020304" pitchFamily="18" charset="0"/>
                </a:rPr>
                <a:t>深度</a:t>
              </a:r>
              <a:r>
                <a:rPr lang="zh-CN" altLang="en-US" sz="4000" b="1" kern="0" dirty="0">
                  <a:solidFill>
                    <a:schemeClr val="accent2"/>
                  </a:solidFill>
                  <a:latin typeface="Times New Roman" panose="02020603050405020304" pitchFamily="18" charset="0"/>
                  <a:cs typeface="Times New Roman" panose="02020603050405020304" pitchFamily="18" charset="0"/>
                </a:rPr>
                <a:t>强化学习在深度模拟中的应用  </a:t>
              </a:r>
            </a:p>
          </p:txBody>
        </p:sp>
        <p:sp>
          <p:nvSpPr>
            <p:cNvPr id="32" name="TextBox 31"/>
            <p:cNvSpPr txBox="1"/>
            <p:nvPr/>
          </p:nvSpPr>
          <p:spPr>
            <a:xfrm>
              <a:off x="4748143" y="4221088"/>
              <a:ext cx="184731" cy="309734"/>
            </a:xfrm>
            <a:prstGeom prst="rect">
              <a:avLst/>
            </a:prstGeom>
            <a:noFill/>
          </p:spPr>
          <p:txBody>
            <a:bodyPr wrap="none" rtlCol="0">
              <a:spAutoFit/>
            </a:bodyPr>
            <a:lstStyle/>
            <a:p>
              <a:endParaRPr lang="zh-CN" altLang="en-US" sz="1600" b="1" kern="0" dirty="0">
                <a:solidFill>
                  <a:schemeClr val="accent2"/>
                </a:solidFill>
                <a:latin typeface="Times New Roman" panose="02020603050405020304" pitchFamily="18" charset="0"/>
                <a:cs typeface="Times New Roman" panose="02020603050405020304" pitchFamily="18" charset="0"/>
              </a:endParaRPr>
            </a:p>
          </p:txBody>
        </p:sp>
        <p:sp>
          <p:nvSpPr>
            <p:cNvPr id="33" name="TextBox 32"/>
            <p:cNvSpPr txBox="1"/>
            <p:nvPr/>
          </p:nvSpPr>
          <p:spPr>
            <a:xfrm>
              <a:off x="9766418" y="4179118"/>
              <a:ext cx="2811988" cy="929203"/>
            </a:xfrm>
            <a:prstGeom prst="rect">
              <a:avLst/>
            </a:prstGeom>
            <a:noFill/>
          </p:spPr>
          <p:txBody>
            <a:bodyPr wrap="none" rtlCol="0">
              <a:spAutoFit/>
            </a:bodyPr>
            <a:lstStyle/>
            <a:p>
              <a:pPr>
                <a:lnSpc>
                  <a:spcPct val="150000"/>
                </a:lnSpc>
              </a:pPr>
              <a:r>
                <a:rPr lang="zh-CN" altLang="en-US" sz="2000" b="1" kern="0" dirty="0" smtClean="0">
                  <a:solidFill>
                    <a:schemeClr val="accent2"/>
                  </a:solidFill>
                  <a:latin typeface="Times New Roman" panose="02020603050405020304" pitchFamily="18" charset="0"/>
                  <a:cs typeface="Times New Roman" panose="02020603050405020304" pitchFamily="18" charset="0"/>
                </a:rPr>
                <a:t>制作人：</a:t>
              </a:r>
              <a:r>
                <a:rPr lang="en-US" altLang="zh-CN" sz="2000" b="1" kern="0" dirty="0" smtClean="0">
                  <a:solidFill>
                    <a:schemeClr val="accent2"/>
                  </a:solidFill>
                  <a:latin typeface="Times New Roman" panose="02020603050405020304" pitchFamily="18" charset="0"/>
                  <a:cs typeface="Times New Roman" panose="02020603050405020304" pitchFamily="18" charset="0"/>
                </a:rPr>
                <a:t> </a:t>
              </a:r>
              <a:r>
                <a:rPr lang="zh-CN" altLang="en-US" sz="2000" b="1" kern="0" dirty="0">
                  <a:solidFill>
                    <a:schemeClr val="accent2"/>
                  </a:solidFill>
                  <a:latin typeface="Times New Roman" panose="02020603050405020304" pitchFamily="18" charset="0"/>
                  <a:cs typeface="Times New Roman" panose="02020603050405020304" pitchFamily="18" charset="0"/>
                </a:rPr>
                <a:t>季</a:t>
              </a:r>
              <a:r>
                <a:rPr lang="zh-CN" altLang="en-US" sz="2000" b="1" kern="0" dirty="0" smtClean="0">
                  <a:solidFill>
                    <a:schemeClr val="accent2"/>
                  </a:solidFill>
                  <a:latin typeface="Times New Roman" panose="02020603050405020304" pitchFamily="18" charset="0"/>
                  <a:cs typeface="Times New Roman" panose="02020603050405020304" pitchFamily="18" charset="0"/>
                </a:rPr>
                <a:t>豪杰</a:t>
              </a:r>
              <a:endParaRPr lang="en-US" altLang="zh-CN" sz="2000" b="1" kern="0" dirty="0" smtClean="0">
                <a:solidFill>
                  <a:schemeClr val="accent2"/>
                </a:solidFill>
                <a:latin typeface="Times New Roman" panose="02020603050405020304" pitchFamily="18" charset="0"/>
                <a:cs typeface="Times New Roman" panose="02020603050405020304" pitchFamily="18" charset="0"/>
              </a:endParaRPr>
            </a:p>
            <a:p>
              <a:pPr>
                <a:lnSpc>
                  <a:spcPct val="150000"/>
                </a:lnSpc>
              </a:pPr>
              <a:r>
                <a:rPr lang="zh-CN" altLang="en-US" sz="2000" b="1" kern="0" dirty="0" smtClean="0">
                  <a:solidFill>
                    <a:schemeClr val="accent2"/>
                  </a:solidFill>
                  <a:latin typeface="Times New Roman" panose="02020603050405020304" pitchFamily="18" charset="0"/>
                  <a:cs typeface="Times New Roman" panose="02020603050405020304" pitchFamily="18" charset="0"/>
                </a:rPr>
                <a:t>指导老师： 李启雷老师</a:t>
              </a:r>
              <a:endParaRPr lang="en-US" altLang="zh-CN" sz="2000" b="1" kern="0" dirty="0">
                <a:solidFill>
                  <a:schemeClr val="accent2"/>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4426506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439406" y="611106"/>
              <a:ext cx="1622560" cy="523220"/>
            </a:xfrm>
            <a:prstGeom prst="rect">
              <a:avLst/>
            </a:prstGeom>
            <a:noFill/>
          </p:spPr>
          <p:txBody>
            <a:bodyPr wrap="none" rtlCol="0">
              <a:spAutoFit/>
            </a:bodyPr>
            <a:lstStyle/>
            <a:p>
              <a:r>
                <a:rPr lang="zh-CN" altLang="en-US" sz="2800" b="1" dirty="0" smtClean="0">
                  <a:solidFill>
                    <a:prstClr val="white"/>
                  </a:solidFill>
                  <a:latin typeface="Times New Roman" panose="02020603050405020304" pitchFamily="18" charset="0"/>
                  <a:cs typeface="Times New Roman" panose="02020603050405020304" pitchFamily="18" charset="0"/>
                </a:rPr>
                <a:t>动作模仿</a:t>
              </a:r>
              <a:endParaRPr lang="zh-CN" altLang="es-ES_tradnl" sz="2800" b="1" dirty="0">
                <a:solidFill>
                  <a:prstClr val="white"/>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2843808" y="663079"/>
              <a:ext cx="1415772"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动作模仿</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8" name="矩形 17"/>
          <p:cNvSpPr/>
          <p:nvPr/>
        </p:nvSpPr>
        <p:spPr>
          <a:xfrm>
            <a:off x="141163" y="1677829"/>
            <a:ext cx="5642418" cy="4708981"/>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a:solidFill>
                  <a:prstClr val="black"/>
                </a:solidFill>
                <a:latin typeface="Times New Roman" panose="02020603050405020304" pitchFamily="18" charset="0"/>
                <a:cs typeface="Times New Roman" panose="02020603050405020304" pitchFamily="18" charset="0"/>
              </a:rPr>
              <a:t>简单</a:t>
            </a:r>
            <a:r>
              <a:rPr lang="zh-CN" altLang="en-US" sz="2000" b="1" dirty="0" smtClean="0">
                <a:solidFill>
                  <a:prstClr val="black"/>
                </a:solidFill>
                <a:latin typeface="Times New Roman" panose="02020603050405020304" pitchFamily="18" charset="0"/>
                <a:cs typeface="Times New Roman" panose="02020603050405020304" pitchFamily="18" charset="0"/>
              </a:rPr>
              <a:t>模型</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smtClean="0"/>
              <a:t>        在</a:t>
            </a:r>
            <a:r>
              <a:rPr lang="zh-CN" altLang="en-US" sz="2000" dirty="0"/>
              <a:t>大部分强化学习基准中，模拟智能体使用简单模型来呈现，模型仅提供粗糙的现实世界动态近似。因此智能体倾向于利用模拟的特性开发出现实中不可行的不自然行为。通过结合更真实的生物工程学模型可以使动作更加自然。但是构建高保真模型难度非常大，而且得到的动作有可能还是不自然。</a:t>
            </a:r>
            <a:endParaRPr lang="zh-CN" altLang="en-US" sz="2000" dirty="0" smtClean="0"/>
          </a:p>
          <a:p>
            <a:pPr>
              <a:lnSpc>
                <a:spcPct val="150000"/>
              </a:lnSpc>
            </a:pPr>
            <a:r>
              <a:rPr lang="zh-CN" altLang="en-US" sz="2000" dirty="0">
                <a:solidFill>
                  <a:prstClr val="black"/>
                </a:solidFill>
                <a:latin typeface="Times New Roman" panose="02020603050405020304" pitchFamily="18" charset="0"/>
                <a:cs typeface="Times New Roman" panose="02020603050405020304" pitchFamily="18" charset="0"/>
              </a:rPr>
              <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10</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7160455" y="3390314"/>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sp>
        <p:nvSpPr>
          <p:cNvPr id="3" name="右箭头 2"/>
          <p:cNvSpPr/>
          <p:nvPr/>
        </p:nvSpPr>
        <p:spPr>
          <a:xfrm rot="5400000">
            <a:off x="8105826" y="3668995"/>
            <a:ext cx="668623" cy="392615"/>
          </a:xfrm>
          <a:prstGeom prst="rightArrow">
            <a:avLst/>
          </a:prstGeom>
          <a:solidFill>
            <a:schemeClr val="accent2"/>
          </a:solidFill>
        </p:spPr>
        <p:txBody>
          <a:bodyPr wrap="square" rtlCol="0" anchor="ctr">
            <a:spAutoFit/>
          </a:bodyPr>
          <a:lstStyle/>
          <a:p>
            <a:pPr algn="ctr">
              <a:lnSpc>
                <a:spcPct val="130000"/>
              </a:lnSpc>
              <a:buClr>
                <a:schemeClr val="tx1"/>
              </a:buClr>
            </a:pPr>
            <a:endParaRPr kumimoji="1" lang="zh-CN" altLang="en-US" sz="2000" dirty="0" smtClean="0">
              <a:ln w="0"/>
              <a:solidFill>
                <a:schemeClr val="accent1"/>
              </a:solidFill>
              <a:effectLst>
                <a:outerShdw blurRad="38100" dist="25400" dir="5400000" algn="ctr" rotWithShape="0">
                  <a:srgbClr val="6E747A">
                    <a:alpha val="43000"/>
                  </a:srgbClr>
                </a:outerShdw>
              </a:effectLst>
            </a:endParaRPr>
          </a:p>
        </p:txBody>
      </p:sp>
      <p:sp>
        <p:nvSpPr>
          <p:cNvPr id="14" name="矩形 13"/>
          <p:cNvSpPr/>
          <p:nvPr/>
        </p:nvSpPr>
        <p:spPr>
          <a:xfrm>
            <a:off x="5979887" y="1819803"/>
            <a:ext cx="6035033" cy="1938992"/>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a:solidFill>
                  <a:prstClr val="black"/>
                </a:solidFill>
                <a:latin typeface="Times New Roman" panose="02020603050405020304" pitchFamily="18" charset="0"/>
                <a:cs typeface="Times New Roman" panose="02020603050405020304" pitchFamily="18" charset="0"/>
              </a:rPr>
              <a:t>数据</a:t>
            </a:r>
            <a:r>
              <a:rPr lang="zh-CN" altLang="en-US" sz="2000" b="1" dirty="0" smtClean="0">
                <a:solidFill>
                  <a:prstClr val="black"/>
                </a:solidFill>
                <a:latin typeface="Times New Roman" panose="02020603050405020304" pitchFamily="18" charset="0"/>
                <a:cs typeface="Times New Roman" panose="02020603050405020304" pitchFamily="18" charset="0"/>
              </a:rPr>
              <a:t>驱动</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人类运动的参考片段提供自然运动的样本。然后训练智能体通过模仿参考运动来生成更自然的动作。 </a:t>
            </a:r>
            <a:r>
              <a:rPr lang="zh-CN" altLang="en-US" sz="2000" dirty="0">
                <a:solidFill>
                  <a:prstClr val="black"/>
                </a:solidFill>
                <a:latin typeface="Times New Roman" panose="02020603050405020304" pitchFamily="18" charset="0"/>
                <a:cs typeface="Times New Roman" panose="02020603050405020304" pitchFamily="18" charset="0"/>
              </a:rPr>
              <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5" name="矩形 14"/>
          <p:cNvSpPr/>
          <p:nvPr/>
        </p:nvSpPr>
        <p:spPr>
          <a:xfrm>
            <a:off x="5979887" y="4132006"/>
            <a:ext cx="6035033" cy="1938992"/>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a:solidFill>
                  <a:prstClr val="black"/>
                </a:solidFill>
                <a:latin typeface="Times New Roman" panose="02020603050405020304" pitchFamily="18" charset="0"/>
                <a:cs typeface="Times New Roman" panose="02020603050405020304" pitchFamily="18" charset="0"/>
              </a:rPr>
              <a:t>数据</a:t>
            </a:r>
            <a:r>
              <a:rPr lang="zh-CN" altLang="en-US" sz="2000" b="1" dirty="0" smtClean="0">
                <a:solidFill>
                  <a:prstClr val="black"/>
                </a:solidFill>
                <a:latin typeface="Times New Roman" panose="02020603050405020304" pitchFamily="18" charset="0"/>
                <a:cs typeface="Times New Roman" panose="02020603050405020304" pitchFamily="18" charset="0"/>
              </a:rPr>
              <a:t>驱动</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人类运动的参考片段提供自然运动的样本。然后训练智能体通过模仿参考运动来生成更自然的动作。 </a:t>
            </a:r>
            <a:r>
              <a:rPr lang="zh-CN" altLang="en-US" sz="2000" dirty="0">
                <a:solidFill>
                  <a:prstClr val="black"/>
                </a:solidFill>
                <a:latin typeface="Times New Roman" panose="02020603050405020304" pitchFamily="18" charset="0"/>
                <a:cs typeface="Times New Roman" panose="02020603050405020304" pitchFamily="18" charset="0"/>
              </a:rPr>
              <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14243796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439406" y="611106"/>
              <a:ext cx="1622560" cy="523220"/>
            </a:xfrm>
            <a:prstGeom prst="rect">
              <a:avLst/>
            </a:prstGeom>
            <a:noFill/>
          </p:spPr>
          <p:txBody>
            <a:bodyPr wrap="none" rtlCol="0">
              <a:spAutoFit/>
            </a:bodyPr>
            <a:lstStyle/>
            <a:p>
              <a:r>
                <a:rPr lang="zh-CN" altLang="en-US" sz="2800" b="1" dirty="0" smtClean="0">
                  <a:solidFill>
                    <a:prstClr val="white"/>
                  </a:solidFill>
                  <a:latin typeface="Times New Roman" panose="02020603050405020304" pitchFamily="18" charset="0"/>
                  <a:cs typeface="Times New Roman" panose="02020603050405020304" pitchFamily="18" charset="0"/>
                </a:rPr>
                <a:t>动作模仿</a:t>
              </a:r>
              <a:endParaRPr lang="zh-CN" altLang="es-ES_tradnl" sz="2800" b="1" dirty="0">
                <a:solidFill>
                  <a:prstClr val="white"/>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2843808" y="663079"/>
              <a:ext cx="1415772"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动作模仿</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11</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3359980" y="3018839"/>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sp>
        <p:nvSpPr>
          <p:cNvPr id="3" name="右箭头 2"/>
          <p:cNvSpPr/>
          <p:nvPr/>
        </p:nvSpPr>
        <p:spPr>
          <a:xfrm rot="5400000">
            <a:off x="4545075" y="3079859"/>
            <a:ext cx="668623" cy="392615"/>
          </a:xfrm>
          <a:prstGeom prst="rightArrow">
            <a:avLst/>
          </a:prstGeom>
          <a:solidFill>
            <a:schemeClr val="accent2"/>
          </a:solidFill>
        </p:spPr>
        <p:txBody>
          <a:bodyPr wrap="square" rtlCol="0" anchor="ctr">
            <a:spAutoFit/>
          </a:bodyPr>
          <a:lstStyle/>
          <a:p>
            <a:pPr algn="ctr">
              <a:lnSpc>
                <a:spcPct val="130000"/>
              </a:lnSpc>
              <a:buClr>
                <a:schemeClr val="tx1"/>
              </a:buClr>
            </a:pPr>
            <a:endParaRPr kumimoji="1" lang="zh-CN" altLang="en-US" sz="2000" dirty="0" smtClean="0">
              <a:ln w="0"/>
              <a:solidFill>
                <a:schemeClr val="accent1"/>
              </a:solidFill>
              <a:effectLst>
                <a:outerShdw blurRad="38100" dist="25400" dir="5400000" algn="ctr" rotWithShape="0">
                  <a:srgbClr val="6E747A">
                    <a:alpha val="43000"/>
                  </a:srgbClr>
                </a:outerShdw>
              </a:effectLst>
            </a:endParaRPr>
          </a:p>
        </p:txBody>
      </p:sp>
      <p:sp>
        <p:nvSpPr>
          <p:cNvPr id="14" name="矩形 13"/>
          <p:cNvSpPr/>
          <p:nvPr/>
        </p:nvSpPr>
        <p:spPr>
          <a:xfrm>
            <a:off x="637885" y="1437360"/>
            <a:ext cx="6035033" cy="1477328"/>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smtClean="0">
                <a:solidFill>
                  <a:prstClr val="black"/>
                </a:solidFill>
                <a:latin typeface="Times New Roman" panose="02020603050405020304" pitchFamily="18" charset="0"/>
                <a:cs typeface="Times New Roman" panose="02020603050405020304" pitchFamily="18" charset="0"/>
              </a:rPr>
              <a:t>目标</a:t>
            </a:r>
            <a:r>
              <a:rPr lang="zh-CN" altLang="en-US" sz="2000" b="1">
                <a:solidFill>
                  <a:prstClr val="black"/>
                </a:solidFill>
                <a:latin typeface="Times New Roman" panose="02020603050405020304" pitchFamily="18" charset="0"/>
                <a:cs typeface="Times New Roman" panose="02020603050405020304" pitchFamily="18" charset="0"/>
              </a:rPr>
              <a:t>姿势</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每个参考运动都以目标姿势序列的形式呈现： </a:t>
            </a:r>
            <a:r>
              <a:rPr lang="zh-CN" altLang="en-US" sz="2000" dirty="0">
                <a:solidFill>
                  <a:prstClr val="black"/>
                </a:solidFill>
                <a:latin typeface="Times New Roman" panose="02020603050405020304" pitchFamily="18" charset="0"/>
                <a:cs typeface="Times New Roman" panose="02020603050405020304" pitchFamily="18" charset="0"/>
              </a:rPr>
              <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5" name="矩形 14"/>
          <p:cNvSpPr/>
          <p:nvPr/>
        </p:nvSpPr>
        <p:spPr>
          <a:xfrm>
            <a:off x="568449" y="3855306"/>
            <a:ext cx="6035033" cy="1938992"/>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smtClean="0">
                <a:solidFill>
                  <a:prstClr val="black"/>
                </a:solidFill>
                <a:latin typeface="Times New Roman" panose="02020603050405020304" pitchFamily="18" charset="0"/>
                <a:cs typeface="Times New Roman" panose="02020603050405020304" pitchFamily="18" charset="0"/>
              </a:rPr>
              <a:t>奖励函数</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奖励函数旨在最小化目标姿势 </a:t>
            </a:r>
            <a:r>
              <a:rPr lang="zh-CN" altLang="en-US" sz="2000" dirty="0" smtClean="0"/>
              <a:t>和</a:t>
            </a:r>
            <a:r>
              <a:rPr lang="zh-CN" altLang="en-US" sz="2000" dirty="0"/>
              <a:t>模拟智能体</a:t>
            </a:r>
            <a:r>
              <a:rPr lang="zh-CN" altLang="en-US" sz="2000" dirty="0" smtClean="0"/>
              <a:t>姿势之间</a:t>
            </a:r>
            <a:r>
              <a:rPr lang="zh-CN" altLang="en-US" sz="2000" dirty="0"/>
              <a:t>的最小平方误差。 。 </a:t>
            </a:r>
            <a:r>
              <a:rPr lang="zh-CN" altLang="en-US" sz="2000" dirty="0">
                <a:solidFill>
                  <a:prstClr val="black"/>
                </a:solidFill>
                <a:latin typeface="Times New Roman" panose="02020603050405020304" pitchFamily="18" charset="0"/>
                <a:cs typeface="Times New Roman" panose="02020603050405020304" pitchFamily="18" charset="0"/>
              </a:rPr>
              <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pic>
        <p:nvPicPr>
          <p:cNvPr id="4" name="图片 3"/>
          <p:cNvPicPr>
            <a:picLocks noChangeAspect="1"/>
          </p:cNvPicPr>
          <p:nvPr/>
        </p:nvPicPr>
        <p:blipFill>
          <a:blip r:embed="rId4"/>
          <a:stretch>
            <a:fillRect/>
          </a:stretch>
        </p:blipFill>
        <p:spPr>
          <a:xfrm>
            <a:off x="6874595" y="1724088"/>
            <a:ext cx="2679700" cy="889000"/>
          </a:xfrm>
          <a:prstGeom prst="rect">
            <a:avLst/>
          </a:prstGeom>
        </p:spPr>
      </p:pic>
      <p:pic>
        <p:nvPicPr>
          <p:cNvPr id="5" name="图片 4"/>
          <p:cNvPicPr>
            <a:picLocks noChangeAspect="1"/>
          </p:cNvPicPr>
          <p:nvPr/>
        </p:nvPicPr>
        <p:blipFill>
          <a:blip r:embed="rId5"/>
          <a:stretch>
            <a:fillRect/>
          </a:stretch>
        </p:blipFill>
        <p:spPr>
          <a:xfrm>
            <a:off x="6314409" y="3965133"/>
            <a:ext cx="5267991" cy="1276216"/>
          </a:xfrm>
          <a:prstGeom prst="rect">
            <a:avLst/>
          </a:prstGeom>
        </p:spPr>
      </p:pic>
    </p:spTree>
    <p:custDataLst>
      <p:tags r:id="rId1"/>
    </p:custDataLst>
    <p:extLst>
      <p:ext uri="{BB962C8B-B14F-4D97-AF65-F5344CB8AC3E}">
        <p14:creationId xmlns:p14="http://schemas.microsoft.com/office/powerpoint/2010/main" val="12700665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439406" y="611106"/>
              <a:ext cx="1622560" cy="523220"/>
            </a:xfrm>
            <a:prstGeom prst="rect">
              <a:avLst/>
            </a:prstGeom>
            <a:noFill/>
          </p:spPr>
          <p:txBody>
            <a:bodyPr wrap="none" rtlCol="0">
              <a:spAutoFit/>
            </a:bodyPr>
            <a:lstStyle/>
            <a:p>
              <a:r>
                <a:rPr lang="zh-CN" altLang="en-US" sz="2800" b="1" dirty="0" smtClean="0">
                  <a:solidFill>
                    <a:prstClr val="white"/>
                  </a:solidFill>
                  <a:latin typeface="Times New Roman" panose="02020603050405020304" pitchFamily="18" charset="0"/>
                  <a:cs typeface="Times New Roman" panose="02020603050405020304" pitchFamily="18" charset="0"/>
                </a:rPr>
                <a:t>动作模仿</a:t>
              </a:r>
              <a:endParaRPr lang="zh-CN" altLang="es-ES_tradnl" sz="2800" b="1" dirty="0">
                <a:solidFill>
                  <a:prstClr val="white"/>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2843808" y="663079"/>
              <a:ext cx="1415772"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动作模仿</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12</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3359980" y="3018839"/>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sp>
        <p:nvSpPr>
          <p:cNvPr id="3" name="右箭头 2"/>
          <p:cNvSpPr/>
          <p:nvPr/>
        </p:nvSpPr>
        <p:spPr>
          <a:xfrm rot="5400000">
            <a:off x="4545075" y="3079859"/>
            <a:ext cx="668623" cy="392615"/>
          </a:xfrm>
          <a:prstGeom prst="rightArrow">
            <a:avLst/>
          </a:prstGeom>
          <a:solidFill>
            <a:schemeClr val="accent2"/>
          </a:solidFill>
        </p:spPr>
        <p:txBody>
          <a:bodyPr wrap="square" rtlCol="0" anchor="ctr">
            <a:spAutoFit/>
          </a:bodyPr>
          <a:lstStyle/>
          <a:p>
            <a:pPr algn="ctr">
              <a:lnSpc>
                <a:spcPct val="130000"/>
              </a:lnSpc>
              <a:buClr>
                <a:schemeClr val="tx1"/>
              </a:buClr>
            </a:pPr>
            <a:endParaRPr kumimoji="1" lang="zh-CN" altLang="en-US" sz="2000" dirty="0" smtClean="0">
              <a:ln w="0"/>
              <a:solidFill>
                <a:schemeClr val="accent1"/>
              </a:solidFill>
              <a:effectLst>
                <a:outerShdw blurRad="38100" dist="25400" dir="5400000" algn="ctr" rotWithShape="0">
                  <a:srgbClr val="6E747A">
                    <a:alpha val="43000"/>
                  </a:srgbClr>
                </a:outerShdw>
              </a:effectLst>
            </a:endParaRPr>
          </a:p>
        </p:txBody>
      </p:sp>
      <p:sp>
        <p:nvSpPr>
          <p:cNvPr id="14" name="矩形 13"/>
          <p:cNvSpPr/>
          <p:nvPr/>
        </p:nvSpPr>
        <p:spPr>
          <a:xfrm>
            <a:off x="637885" y="1437360"/>
            <a:ext cx="6035033" cy="1477328"/>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smtClean="0">
                <a:solidFill>
                  <a:prstClr val="black"/>
                </a:solidFill>
                <a:latin typeface="Times New Roman" panose="02020603050405020304" pitchFamily="18" charset="0"/>
                <a:cs typeface="Times New Roman" panose="02020603050405020304" pitchFamily="18" charset="0"/>
              </a:rPr>
              <a:t>目标</a:t>
            </a:r>
            <a:r>
              <a:rPr lang="zh-CN" altLang="en-US" sz="2000" b="1">
                <a:solidFill>
                  <a:prstClr val="black"/>
                </a:solidFill>
                <a:latin typeface="Times New Roman" panose="02020603050405020304" pitchFamily="18" charset="0"/>
                <a:cs typeface="Times New Roman" panose="02020603050405020304" pitchFamily="18" charset="0"/>
              </a:rPr>
              <a:t>姿势</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每个参考运动都以目标姿势序列的形式呈现： </a:t>
            </a:r>
            <a:r>
              <a:rPr lang="zh-CN" altLang="en-US" sz="2000" dirty="0">
                <a:solidFill>
                  <a:prstClr val="black"/>
                </a:solidFill>
                <a:latin typeface="Times New Roman" panose="02020603050405020304" pitchFamily="18" charset="0"/>
                <a:cs typeface="Times New Roman" panose="02020603050405020304" pitchFamily="18" charset="0"/>
              </a:rPr>
              <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5" name="矩形 14"/>
          <p:cNvSpPr/>
          <p:nvPr/>
        </p:nvSpPr>
        <p:spPr>
          <a:xfrm>
            <a:off x="568449" y="3855306"/>
            <a:ext cx="6035033" cy="1938992"/>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smtClean="0">
                <a:solidFill>
                  <a:prstClr val="black"/>
                </a:solidFill>
                <a:latin typeface="Times New Roman" panose="02020603050405020304" pitchFamily="18" charset="0"/>
                <a:cs typeface="Times New Roman" panose="02020603050405020304" pitchFamily="18" charset="0"/>
              </a:rPr>
              <a:t>奖励函数</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奖励函数旨在最小化目标姿势 </a:t>
            </a:r>
            <a:r>
              <a:rPr lang="zh-CN" altLang="en-US" sz="2000" dirty="0" smtClean="0"/>
              <a:t>和</a:t>
            </a:r>
            <a:r>
              <a:rPr lang="zh-CN" altLang="en-US" sz="2000" dirty="0"/>
              <a:t>模拟智能体</a:t>
            </a:r>
            <a:r>
              <a:rPr lang="zh-CN" altLang="en-US" sz="2000" dirty="0" smtClean="0"/>
              <a:t>姿势之间</a:t>
            </a:r>
            <a:r>
              <a:rPr lang="zh-CN" altLang="en-US" sz="2000" dirty="0"/>
              <a:t>的最小平方误差。 </a:t>
            </a:r>
            <a:r>
              <a:rPr lang="zh-CN" altLang="en-US" sz="2000" dirty="0" smtClean="0"/>
              <a:t> </a:t>
            </a:r>
            <a:r>
              <a:rPr lang="zh-CN" altLang="en-US" sz="2000" dirty="0">
                <a:solidFill>
                  <a:prstClr val="black"/>
                </a:solidFill>
                <a:latin typeface="Times New Roman" panose="02020603050405020304" pitchFamily="18" charset="0"/>
                <a:cs typeface="Times New Roman" panose="02020603050405020304" pitchFamily="18" charset="0"/>
              </a:rPr>
              <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pic>
        <p:nvPicPr>
          <p:cNvPr id="4" name="图片 3"/>
          <p:cNvPicPr>
            <a:picLocks noChangeAspect="1"/>
          </p:cNvPicPr>
          <p:nvPr/>
        </p:nvPicPr>
        <p:blipFill>
          <a:blip r:embed="rId4"/>
          <a:stretch>
            <a:fillRect/>
          </a:stretch>
        </p:blipFill>
        <p:spPr>
          <a:xfrm>
            <a:off x="6874595" y="1724088"/>
            <a:ext cx="2679700" cy="889000"/>
          </a:xfrm>
          <a:prstGeom prst="rect">
            <a:avLst/>
          </a:prstGeom>
        </p:spPr>
      </p:pic>
      <p:pic>
        <p:nvPicPr>
          <p:cNvPr id="5" name="图片 4"/>
          <p:cNvPicPr>
            <a:picLocks noChangeAspect="1"/>
          </p:cNvPicPr>
          <p:nvPr/>
        </p:nvPicPr>
        <p:blipFill>
          <a:blip r:embed="rId5"/>
          <a:stretch>
            <a:fillRect/>
          </a:stretch>
        </p:blipFill>
        <p:spPr>
          <a:xfrm>
            <a:off x="6314409" y="3965133"/>
            <a:ext cx="5267991" cy="1276216"/>
          </a:xfrm>
          <a:prstGeom prst="rect">
            <a:avLst/>
          </a:prstGeom>
        </p:spPr>
      </p:pic>
    </p:spTree>
    <p:custDataLst>
      <p:tags r:id="rId1"/>
    </p:custDataLst>
    <p:extLst>
      <p:ext uri="{BB962C8B-B14F-4D97-AF65-F5344CB8AC3E}">
        <p14:creationId xmlns:p14="http://schemas.microsoft.com/office/powerpoint/2010/main" val="18929433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439406" y="611106"/>
              <a:ext cx="1622560" cy="523220"/>
            </a:xfrm>
            <a:prstGeom prst="rect">
              <a:avLst/>
            </a:prstGeom>
            <a:noFill/>
          </p:spPr>
          <p:txBody>
            <a:bodyPr wrap="none" rtlCol="0">
              <a:spAutoFit/>
            </a:bodyPr>
            <a:lstStyle/>
            <a:p>
              <a:r>
                <a:rPr lang="zh-CN" altLang="en-US" sz="2800" b="1" dirty="0" smtClean="0">
                  <a:solidFill>
                    <a:prstClr val="white"/>
                  </a:solidFill>
                  <a:latin typeface="Times New Roman" panose="02020603050405020304" pitchFamily="18" charset="0"/>
                  <a:cs typeface="Times New Roman" panose="02020603050405020304" pitchFamily="18" charset="0"/>
                </a:rPr>
                <a:t>动作模仿</a:t>
              </a:r>
              <a:endParaRPr lang="zh-CN" altLang="es-ES_tradnl" sz="2800" b="1" dirty="0">
                <a:solidFill>
                  <a:prstClr val="white"/>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2843808" y="663079"/>
              <a:ext cx="1415772"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动作模仿</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13</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3359980" y="3018839"/>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sp>
        <p:nvSpPr>
          <p:cNvPr id="3" name="右箭头 2"/>
          <p:cNvSpPr/>
          <p:nvPr/>
        </p:nvSpPr>
        <p:spPr>
          <a:xfrm rot="5400000">
            <a:off x="5846878" y="3227181"/>
            <a:ext cx="668623" cy="392615"/>
          </a:xfrm>
          <a:prstGeom prst="rightArrow">
            <a:avLst/>
          </a:prstGeom>
          <a:solidFill>
            <a:schemeClr val="accent2"/>
          </a:solidFill>
        </p:spPr>
        <p:txBody>
          <a:bodyPr wrap="square" rtlCol="0" anchor="ctr">
            <a:spAutoFit/>
          </a:bodyPr>
          <a:lstStyle/>
          <a:p>
            <a:pPr algn="ctr">
              <a:lnSpc>
                <a:spcPct val="130000"/>
              </a:lnSpc>
              <a:buClr>
                <a:schemeClr val="tx1"/>
              </a:buClr>
            </a:pPr>
            <a:endParaRPr kumimoji="1" lang="zh-CN" altLang="en-US" sz="2000" dirty="0" smtClean="0">
              <a:ln w="0"/>
              <a:solidFill>
                <a:schemeClr val="accent1"/>
              </a:solidFill>
              <a:effectLst>
                <a:outerShdw blurRad="38100" dist="25400" dir="5400000" algn="ctr" rotWithShape="0">
                  <a:srgbClr val="6E747A">
                    <a:alpha val="43000"/>
                  </a:srgbClr>
                </a:outerShdw>
              </a:effectLst>
            </a:endParaRPr>
          </a:p>
        </p:txBody>
      </p:sp>
      <p:sp>
        <p:nvSpPr>
          <p:cNvPr id="14" name="矩形 13"/>
          <p:cNvSpPr/>
          <p:nvPr/>
        </p:nvSpPr>
        <p:spPr>
          <a:xfrm>
            <a:off x="637885" y="1437360"/>
            <a:ext cx="10134890" cy="1938992"/>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smtClean="0">
                <a:solidFill>
                  <a:prstClr val="black"/>
                </a:solidFill>
                <a:latin typeface="Times New Roman" panose="02020603050405020304" pitchFamily="18" charset="0"/>
                <a:cs typeface="Times New Roman" panose="02020603050405020304" pitchFamily="18" charset="0"/>
              </a:rPr>
              <a:t>最小化</a:t>
            </a:r>
            <a:r>
              <a:rPr lang="zh-CN" altLang="en-US" sz="2000" b="1" dirty="0">
                <a:solidFill>
                  <a:prstClr val="black"/>
                </a:solidFill>
                <a:latin typeface="Times New Roman" panose="02020603050405020304" pitchFamily="18" charset="0"/>
                <a:cs typeface="Times New Roman" panose="02020603050405020304" pitchFamily="18" charset="0"/>
              </a:rPr>
              <a:t>追踪误差</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尽管运动模仿应用了更复杂的方法，</a:t>
            </a:r>
            <a:r>
              <a:rPr lang="zh-CN" altLang="en-US" sz="2000" dirty="0" smtClean="0"/>
              <a:t>但是他们发现</a:t>
            </a:r>
            <a:r>
              <a:rPr lang="zh-CN" altLang="en-US" sz="2000" dirty="0"/>
              <a:t>仅仅最小化追踪误差（和一些额外洞察）就可以达到非常好的效果。</a:t>
            </a:r>
            <a:r>
              <a:rPr lang="zh-CN" altLang="en-US" sz="2000" dirty="0">
                <a:solidFill>
                  <a:prstClr val="black"/>
                </a:solidFill>
                <a:latin typeface="Times New Roman" panose="02020603050405020304" pitchFamily="18" charset="0"/>
                <a:cs typeface="Times New Roman" panose="02020603050405020304" pitchFamily="18" charset="0"/>
              </a:rPr>
              <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5" name="矩形 14"/>
          <p:cNvSpPr/>
          <p:nvPr/>
        </p:nvSpPr>
        <p:spPr>
          <a:xfrm>
            <a:off x="568449" y="3855306"/>
            <a:ext cx="9732839" cy="1938992"/>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smtClean="0">
                <a:solidFill>
                  <a:prstClr val="black"/>
                </a:solidFill>
                <a:latin typeface="Times New Roman" panose="02020603050405020304" pitchFamily="18" charset="0"/>
                <a:cs typeface="Times New Roman" panose="02020603050405020304" pitchFamily="18" charset="0"/>
              </a:rPr>
              <a:t>开发</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smtClean="0"/>
              <a:t>有了这个框架，他们能够开发出适合大量高难度技巧（包括移动、杂技动作、武术和跳舞）的策略。 </a:t>
            </a:r>
            <a:r>
              <a:rPr lang="zh-CN" altLang="en-US" sz="2000" dirty="0" smtClean="0">
                <a:solidFill>
                  <a:prstClr val="black"/>
                </a:solidFill>
                <a:latin typeface="Times New Roman" panose="02020603050405020304" pitchFamily="18" charset="0"/>
                <a:cs typeface="Times New Roman" panose="02020603050405020304" pitchFamily="18" charset="0"/>
              </a:rPr>
              <a:t/>
            </a:r>
            <a:br>
              <a:rPr lang="zh-CN" altLang="en-US" sz="2000" dirty="0" smtClean="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9180691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439406" y="611106"/>
              <a:ext cx="1622560" cy="523220"/>
            </a:xfrm>
            <a:prstGeom prst="rect">
              <a:avLst/>
            </a:prstGeom>
            <a:noFill/>
          </p:spPr>
          <p:txBody>
            <a:bodyPr wrap="none" rtlCol="0">
              <a:spAutoFit/>
            </a:bodyPr>
            <a:lstStyle/>
            <a:p>
              <a:r>
                <a:rPr lang="zh-CN" altLang="en-US" sz="2800" b="1" dirty="0" smtClean="0">
                  <a:solidFill>
                    <a:prstClr val="white"/>
                  </a:solidFill>
                  <a:latin typeface="Times New Roman" panose="02020603050405020304" pitchFamily="18" charset="0"/>
                  <a:cs typeface="Times New Roman" panose="02020603050405020304" pitchFamily="18" charset="0"/>
                </a:rPr>
                <a:t>动作模仿</a:t>
              </a:r>
              <a:endParaRPr lang="zh-CN" altLang="es-ES_tradnl" sz="2800" b="1" dirty="0">
                <a:solidFill>
                  <a:prstClr val="white"/>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2843808" y="663079"/>
              <a:ext cx="1415772"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动作模仿</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14</a:t>
            </a:fld>
            <a:endParaRPr lang="zh-CN" altLang="en-US" dirty="0">
              <a:solidFill>
                <a:prstClr val="black"/>
              </a:solidFill>
              <a:latin typeface="Times New Roman" panose="02020603050405020304" pitchFamily="18" charset="0"/>
              <a:cs typeface="Times New Roman" panose="02020603050405020304" pitchFamily="18" charset="0"/>
            </a:endParaRPr>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8889" y="1485495"/>
            <a:ext cx="3701339" cy="1656349"/>
          </a:xfrm>
          <a:prstGeom prst="rect">
            <a:avLst/>
          </a:prstGeom>
        </p:spPr>
      </p:pic>
      <p:pic>
        <p:nvPicPr>
          <p:cNvPr id="5" name="图片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81061" y="1485494"/>
            <a:ext cx="3701339" cy="1656349"/>
          </a:xfrm>
          <a:prstGeom prst="rect">
            <a:avLst/>
          </a:prstGeom>
        </p:spPr>
      </p:pic>
      <p:pic>
        <p:nvPicPr>
          <p:cNvPr id="10" name="图片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8889" y="3430587"/>
            <a:ext cx="3701339" cy="1656349"/>
          </a:xfrm>
          <a:prstGeom prst="rect">
            <a:avLst/>
          </a:prstGeom>
        </p:spPr>
      </p:pic>
      <p:pic>
        <p:nvPicPr>
          <p:cNvPr id="12" name="图片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81061" y="3430587"/>
            <a:ext cx="3701339" cy="1656349"/>
          </a:xfrm>
          <a:prstGeom prst="rect">
            <a:avLst/>
          </a:prstGeom>
        </p:spPr>
      </p:pic>
      <p:sp>
        <p:nvSpPr>
          <p:cNvPr id="16" name="矩形 15"/>
          <p:cNvSpPr/>
          <p:nvPr/>
        </p:nvSpPr>
        <p:spPr>
          <a:xfrm>
            <a:off x="4367808" y="1491595"/>
            <a:ext cx="3302014" cy="1938992"/>
          </a:xfrm>
          <a:prstGeom prst="rect">
            <a:avLst/>
          </a:prstGeom>
        </p:spPr>
        <p:txBody>
          <a:bodyPr wrap="square">
            <a:spAutoFit/>
          </a:bodyPr>
          <a:lstStyle/>
          <a:p>
            <a:pPr>
              <a:lnSpc>
                <a:spcPct val="150000"/>
              </a:lnSpc>
            </a:pP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smtClean="0"/>
              <a:t>从</a:t>
            </a:r>
            <a:r>
              <a:rPr lang="zh-CN" altLang="en-US" sz="2000" dirty="0"/>
              <a:t>上到下分别为侧空翻、侧手翻、蹬足上和单手跨栏。 </a:t>
            </a:r>
            <a:r>
              <a:rPr lang="zh-CN" altLang="en-US" sz="2000" dirty="0" smtClean="0">
                <a:solidFill>
                  <a:prstClr val="black"/>
                </a:solidFill>
                <a:latin typeface="Times New Roman" panose="02020603050405020304" pitchFamily="18" charset="0"/>
                <a:cs typeface="Times New Roman" panose="02020603050405020304" pitchFamily="18" charset="0"/>
              </a:rPr>
              <a:t/>
            </a:r>
            <a:br>
              <a:rPr lang="zh-CN" altLang="en-US" sz="2000" dirty="0" smtClean="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7" name="矩形 16"/>
          <p:cNvSpPr/>
          <p:nvPr/>
        </p:nvSpPr>
        <p:spPr>
          <a:xfrm>
            <a:off x="2654400" y="5086936"/>
            <a:ext cx="7077330" cy="1938992"/>
          </a:xfrm>
          <a:prstGeom prst="rect">
            <a:avLst/>
          </a:prstGeom>
        </p:spPr>
        <p:txBody>
          <a:bodyPr wrap="square">
            <a:spAutoFit/>
          </a:bodyPr>
          <a:lstStyle/>
          <a:p>
            <a:pPr>
              <a:lnSpc>
                <a:spcPct val="150000"/>
              </a:lnSpc>
            </a:pP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smtClean="0"/>
              <a:t>仿真</a:t>
            </a:r>
            <a:r>
              <a:rPr lang="zh-CN" altLang="en-US" sz="2000" dirty="0"/>
              <a:t>机器人学习模仿不同技巧。蓝色智能体是模拟智能体，绿色智能体在重演对应的动作捕捉片段</a:t>
            </a:r>
            <a:r>
              <a:rPr lang="zh-CN" altLang="en-US" sz="2000" dirty="0" smtClean="0"/>
              <a:t>。</a:t>
            </a:r>
            <a:r>
              <a:rPr lang="zh-CN" altLang="en-US" sz="2000" dirty="0" smtClean="0">
                <a:solidFill>
                  <a:prstClr val="black"/>
                </a:solidFill>
                <a:latin typeface="Times New Roman" panose="02020603050405020304" pitchFamily="18" charset="0"/>
                <a:cs typeface="Times New Roman" panose="02020603050405020304" pitchFamily="18" charset="0"/>
              </a:rPr>
              <a:t/>
            </a:r>
            <a:br>
              <a:rPr lang="zh-CN" altLang="en-US" sz="2000" dirty="0" smtClean="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19142881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439406" y="611106"/>
              <a:ext cx="1622560" cy="523220"/>
            </a:xfrm>
            <a:prstGeom prst="rect">
              <a:avLst/>
            </a:prstGeom>
            <a:noFill/>
          </p:spPr>
          <p:txBody>
            <a:bodyPr wrap="none" rtlCol="0">
              <a:spAutoFit/>
            </a:bodyPr>
            <a:lstStyle/>
            <a:p>
              <a:r>
                <a:rPr lang="zh-CN" altLang="en-US" sz="2800" b="1" dirty="0" smtClean="0">
                  <a:solidFill>
                    <a:prstClr val="white"/>
                  </a:solidFill>
                  <a:latin typeface="Times New Roman" panose="02020603050405020304" pitchFamily="18" charset="0"/>
                  <a:cs typeface="Times New Roman" panose="02020603050405020304" pitchFamily="18" charset="0"/>
                </a:rPr>
                <a:t>动作模仿</a:t>
              </a:r>
              <a:endParaRPr lang="zh-CN" altLang="es-ES_tradnl" sz="2800" b="1" dirty="0">
                <a:solidFill>
                  <a:prstClr val="white"/>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2843808" y="663079"/>
              <a:ext cx="1415772"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动作模仿</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15</a:t>
            </a:fld>
            <a:endParaRPr lang="zh-CN" altLang="en-US" dirty="0">
              <a:solidFill>
                <a:prstClr val="black"/>
              </a:solidFill>
              <a:latin typeface="Times New Roman" panose="02020603050405020304" pitchFamily="18" charset="0"/>
              <a:cs typeface="Times New Roman" panose="02020603050405020304" pitchFamily="18" charset="0"/>
            </a:endParaRPr>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8889" y="1485495"/>
            <a:ext cx="3701339" cy="1656349"/>
          </a:xfrm>
          <a:prstGeom prst="rect">
            <a:avLst/>
          </a:prstGeom>
        </p:spPr>
      </p:pic>
      <p:pic>
        <p:nvPicPr>
          <p:cNvPr id="5" name="图片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81061" y="1485494"/>
            <a:ext cx="3701339" cy="1656349"/>
          </a:xfrm>
          <a:prstGeom prst="rect">
            <a:avLst/>
          </a:prstGeom>
        </p:spPr>
      </p:pic>
      <p:pic>
        <p:nvPicPr>
          <p:cNvPr id="10" name="图片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58889" y="3430587"/>
            <a:ext cx="3701339" cy="1656349"/>
          </a:xfrm>
          <a:prstGeom prst="rect">
            <a:avLst/>
          </a:prstGeom>
        </p:spPr>
      </p:pic>
      <p:pic>
        <p:nvPicPr>
          <p:cNvPr id="12" name="图片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81061" y="3430587"/>
            <a:ext cx="3701339" cy="1656349"/>
          </a:xfrm>
          <a:prstGeom prst="rect">
            <a:avLst/>
          </a:prstGeom>
        </p:spPr>
      </p:pic>
      <p:sp>
        <p:nvSpPr>
          <p:cNvPr id="16" name="矩形 15"/>
          <p:cNvSpPr/>
          <p:nvPr/>
        </p:nvSpPr>
        <p:spPr>
          <a:xfrm>
            <a:off x="4367808" y="1491595"/>
            <a:ext cx="3302014" cy="1938992"/>
          </a:xfrm>
          <a:prstGeom prst="rect">
            <a:avLst/>
          </a:prstGeom>
        </p:spPr>
        <p:txBody>
          <a:bodyPr wrap="square">
            <a:spAutoFit/>
          </a:bodyPr>
          <a:lstStyle/>
          <a:p>
            <a:pPr>
              <a:lnSpc>
                <a:spcPct val="150000"/>
              </a:lnSpc>
            </a:pP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smtClean="0"/>
              <a:t>从</a:t>
            </a:r>
            <a:r>
              <a:rPr lang="zh-CN" altLang="en-US" sz="2000" dirty="0"/>
              <a:t>上到下分别为侧空翻、侧手翻、蹬足上和单手跨栏。 </a:t>
            </a:r>
            <a:r>
              <a:rPr lang="zh-CN" altLang="en-US" sz="2000" dirty="0" smtClean="0">
                <a:solidFill>
                  <a:prstClr val="black"/>
                </a:solidFill>
                <a:latin typeface="Times New Roman" panose="02020603050405020304" pitchFamily="18" charset="0"/>
                <a:cs typeface="Times New Roman" panose="02020603050405020304" pitchFamily="18" charset="0"/>
              </a:rPr>
              <a:t/>
            </a:r>
            <a:br>
              <a:rPr lang="zh-CN" altLang="en-US" sz="2000" dirty="0" smtClean="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7" name="矩形 16"/>
          <p:cNvSpPr/>
          <p:nvPr/>
        </p:nvSpPr>
        <p:spPr>
          <a:xfrm>
            <a:off x="2654400" y="5086936"/>
            <a:ext cx="7077330" cy="1938992"/>
          </a:xfrm>
          <a:prstGeom prst="rect">
            <a:avLst/>
          </a:prstGeom>
        </p:spPr>
        <p:txBody>
          <a:bodyPr wrap="square">
            <a:spAutoFit/>
          </a:bodyPr>
          <a:lstStyle/>
          <a:p>
            <a:pPr>
              <a:lnSpc>
                <a:spcPct val="150000"/>
              </a:lnSpc>
            </a:pP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smtClean="0"/>
              <a:t>仿真</a:t>
            </a:r>
            <a:r>
              <a:rPr lang="zh-CN" altLang="en-US" sz="2000" dirty="0"/>
              <a:t>机器人学习模仿不同技巧。蓝色智能体是模拟智能体，绿色智能体在重演对应的动作捕捉</a:t>
            </a:r>
            <a:r>
              <a:rPr lang="zh-CN" altLang="en-US" sz="2000"/>
              <a:t>片段</a:t>
            </a:r>
            <a:r>
              <a:rPr lang="zh-CN" altLang="en-US" sz="2000" smtClean="0"/>
              <a:t>。</a:t>
            </a:r>
            <a:r>
              <a:rPr lang="zh-CN" altLang="en-US" sz="2000" dirty="0" smtClean="0">
                <a:solidFill>
                  <a:prstClr val="black"/>
                </a:solidFill>
                <a:latin typeface="Times New Roman" panose="02020603050405020304" pitchFamily="18" charset="0"/>
                <a:cs typeface="Times New Roman" panose="02020603050405020304" pitchFamily="18" charset="0"/>
              </a:rPr>
              <a:t/>
            </a:r>
            <a:br>
              <a:rPr lang="zh-CN" altLang="en-US" sz="2000" dirty="0" smtClean="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9713456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pPr/>
              <a:t>16</a:t>
            </a:fld>
            <a:endParaRPr lang="zh-CN" altLang="en-US" dirty="0"/>
          </a:p>
        </p:txBody>
      </p:sp>
      <p:sp>
        <p:nvSpPr>
          <p:cNvPr id="3" name="平行四边形 2"/>
          <p:cNvSpPr/>
          <p:nvPr/>
        </p:nvSpPr>
        <p:spPr>
          <a:xfrm>
            <a:off x="1631504" y="548680"/>
            <a:ext cx="3491880" cy="1008112"/>
          </a:xfrm>
          <a:prstGeom prst="parallelogram">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a:off x="3071664" y="1052736"/>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8976320" y="6309320"/>
            <a:ext cx="1475656" cy="28803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6"/>
          <p:cNvSpPr txBox="1"/>
          <p:nvPr/>
        </p:nvSpPr>
        <p:spPr>
          <a:xfrm>
            <a:off x="9134070" y="6335743"/>
            <a:ext cx="706347" cy="276999"/>
          </a:xfrm>
          <a:prstGeom prst="rect">
            <a:avLst/>
          </a:prstGeom>
          <a:noFill/>
        </p:spPr>
        <p:txBody>
          <a:bodyPr wrap="none" rtlCol="0">
            <a:spAutoFit/>
          </a:bodyPr>
          <a:lstStyle/>
          <a:p>
            <a:r>
              <a:rPr lang="en-US" altLang="zh-CN" sz="1200" dirty="0">
                <a:solidFill>
                  <a:schemeClr val="bg1"/>
                </a:solidFill>
                <a:latin typeface="Arial" pitchFamily="34" charset="0"/>
                <a:cs typeface="Arial" pitchFamily="34" charset="0"/>
              </a:rPr>
              <a:t>PART 4</a:t>
            </a:r>
            <a:endParaRPr lang="zh-CN" altLang="en-US" sz="1200" dirty="0">
              <a:solidFill>
                <a:schemeClr val="bg1"/>
              </a:solidFill>
              <a:latin typeface="Arial" pitchFamily="34" charset="0"/>
              <a:cs typeface="Arial" pitchFamily="34" charset="0"/>
            </a:endParaRPr>
          </a:p>
        </p:txBody>
      </p:sp>
      <p:sp>
        <p:nvSpPr>
          <p:cNvPr id="7" name="平行四边形 6"/>
          <p:cNvSpPr/>
          <p:nvPr/>
        </p:nvSpPr>
        <p:spPr>
          <a:xfrm>
            <a:off x="6384032" y="6309320"/>
            <a:ext cx="2555776" cy="288032"/>
          </a:xfrm>
          <a:prstGeom prst="parallelogram">
            <a:avLst/>
          </a:prstGeom>
          <a:solidFill>
            <a:schemeClr val="bg1">
              <a:lumMod val="85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11"/>
          <p:cNvSpPr txBox="1">
            <a:spLocks noChangeArrowheads="1"/>
          </p:cNvSpPr>
          <p:nvPr/>
        </p:nvSpPr>
        <p:spPr bwMode="auto">
          <a:xfrm>
            <a:off x="2135561" y="2695434"/>
            <a:ext cx="7443093" cy="11621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algn="ctr">
              <a:lnSpc>
                <a:spcPct val="114000"/>
              </a:lnSpc>
            </a:pPr>
            <a:r>
              <a:rPr lang="en-US" altLang="zh-CN" sz="6600" b="1" dirty="0" smtClean="0">
                <a:solidFill>
                  <a:schemeClr val="accent2"/>
                </a:solidFill>
                <a:latin typeface="微软雅黑" pitchFamily="34" charset="-122"/>
                <a:ea typeface="微软雅黑" pitchFamily="34" charset="-122"/>
              </a:rPr>
              <a:t>RSI</a:t>
            </a:r>
            <a:r>
              <a:rPr lang="zh-CN" altLang="en-US" sz="6600" b="1" dirty="0" smtClean="0">
                <a:solidFill>
                  <a:schemeClr val="accent2"/>
                </a:solidFill>
                <a:latin typeface="微软雅黑" pitchFamily="34" charset="-122"/>
                <a:ea typeface="微软雅黑" pitchFamily="34" charset="-122"/>
              </a:rPr>
              <a:t>＆</a:t>
            </a:r>
            <a:r>
              <a:rPr lang="en-US" altLang="zh-CN" sz="6600" b="1" dirty="0" smtClean="0">
                <a:solidFill>
                  <a:schemeClr val="accent2"/>
                </a:solidFill>
                <a:latin typeface="微软雅黑" pitchFamily="34" charset="-122"/>
                <a:ea typeface="微软雅黑" pitchFamily="34" charset="-122"/>
              </a:rPr>
              <a:t>ET</a:t>
            </a:r>
            <a:endParaRPr lang="zh-CN" altLang="en-US" sz="6600" b="1" dirty="0">
              <a:solidFill>
                <a:schemeClr val="accent2"/>
              </a:solidFill>
              <a:latin typeface="微软雅黑" pitchFamily="34" charset="-122"/>
              <a:ea typeface="微软雅黑" pitchFamily="34" charset="-122"/>
            </a:endParaRPr>
          </a:p>
        </p:txBody>
      </p:sp>
      <p:sp>
        <p:nvSpPr>
          <p:cNvPr id="9" name="TextBox 2"/>
          <p:cNvSpPr txBox="1"/>
          <p:nvPr/>
        </p:nvSpPr>
        <p:spPr>
          <a:xfrm>
            <a:off x="3791744" y="1196752"/>
            <a:ext cx="1055738" cy="400110"/>
          </a:xfrm>
          <a:prstGeom prst="rect">
            <a:avLst/>
          </a:prstGeom>
          <a:noFill/>
          <a:ln>
            <a:noFill/>
          </a:ln>
        </p:spPr>
        <p:txBody>
          <a:bodyPr wrap="none">
            <a:spAutoFit/>
          </a:bodyPr>
          <a:ls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a:lstStyle>
          <a:p>
            <a:pPr>
              <a:defRPr/>
            </a:pPr>
            <a:r>
              <a:rPr lang="en-US" altLang="zh-CN" sz="2000" dirty="0">
                <a:solidFill>
                  <a:schemeClr val="bg1"/>
                </a:solidFill>
                <a:latin typeface="Arial" pitchFamily="34" charset="0"/>
                <a:ea typeface="微软雅黑" pitchFamily="34" charset="-122"/>
                <a:cs typeface="Arial" pitchFamily="34" charset="0"/>
              </a:rPr>
              <a:t>PART </a:t>
            </a:r>
            <a:r>
              <a:rPr lang="en-US" altLang="zh-CN" sz="2000" dirty="0" smtClean="0">
                <a:solidFill>
                  <a:schemeClr val="bg1"/>
                </a:solidFill>
                <a:latin typeface="Arial" pitchFamily="34" charset="0"/>
                <a:ea typeface="微软雅黑" pitchFamily="34" charset="-122"/>
                <a:cs typeface="Arial" pitchFamily="34" charset="0"/>
              </a:rPr>
              <a:t>4</a:t>
            </a:r>
            <a:endParaRPr lang="zh-CN" altLang="en-US" sz="2000" dirty="0">
              <a:solidFill>
                <a:schemeClr val="bg1"/>
              </a:solidFill>
              <a:latin typeface="Arial" pitchFamily="34" charset="0"/>
              <a:ea typeface="微软雅黑" pitchFamily="34" charset="-122"/>
              <a:cs typeface="Arial" pitchFamily="34" charset="0"/>
            </a:endParaRPr>
          </a:p>
        </p:txBody>
      </p:sp>
      <p:cxnSp>
        <p:nvCxnSpPr>
          <p:cNvPr id="10" name="直接连接符 9"/>
          <p:cNvCxnSpPr/>
          <p:nvPr/>
        </p:nvCxnSpPr>
        <p:spPr>
          <a:xfrm>
            <a:off x="2928145" y="2418463"/>
            <a:ext cx="6264275" cy="1587"/>
          </a:xfrm>
          <a:prstGeom prst="line">
            <a:avLst/>
          </a:prstGeom>
          <a:noFill/>
          <a:ln w="9525" cap="flat" cmpd="sng" algn="ctr">
            <a:solidFill>
              <a:schemeClr val="accent2"/>
            </a:solidFill>
            <a:prstDash val="solid"/>
          </a:ln>
          <a:effectLst/>
        </p:spPr>
      </p:cxnSp>
      <p:cxnSp>
        <p:nvCxnSpPr>
          <p:cNvPr id="11" name="直接连接符 10"/>
          <p:cNvCxnSpPr/>
          <p:nvPr/>
        </p:nvCxnSpPr>
        <p:spPr>
          <a:xfrm>
            <a:off x="2999583" y="4147249"/>
            <a:ext cx="6264275" cy="1588"/>
          </a:xfrm>
          <a:prstGeom prst="line">
            <a:avLst/>
          </a:prstGeom>
          <a:noFill/>
          <a:ln w="9525" cap="flat" cmpd="sng" algn="ctr">
            <a:solidFill>
              <a:schemeClr val="accent2"/>
            </a:solidFill>
            <a:prstDash val="solid"/>
          </a:ln>
          <a:effectLst/>
        </p:spPr>
      </p:cxnSp>
    </p:spTree>
    <p:extLst>
      <p:ext uri="{BB962C8B-B14F-4D97-AF65-F5344CB8AC3E}">
        <p14:creationId xmlns:p14="http://schemas.microsoft.com/office/powerpoint/2010/main" val="1014672137"/>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522762" y="611106"/>
              <a:ext cx="1521570" cy="523220"/>
            </a:xfrm>
            <a:prstGeom prst="rect">
              <a:avLst/>
            </a:prstGeom>
            <a:noFill/>
          </p:spPr>
          <p:txBody>
            <a:bodyPr wrap="none" rtlCol="0">
              <a:spAutoFit/>
            </a:bodyPr>
            <a:lstStyle/>
            <a:p>
              <a:r>
                <a:rPr lang="en-US" altLang="zh-CN" sz="2800" b="1" dirty="0">
                  <a:solidFill>
                    <a:prstClr val="white"/>
                  </a:solidFill>
                  <a:latin typeface="Times New Roman" panose="02020603050405020304" pitchFamily="18" charset="0"/>
                  <a:cs typeface="Times New Roman" panose="02020603050405020304" pitchFamily="18" charset="0"/>
                </a:rPr>
                <a:t>RSI</a:t>
              </a:r>
              <a:r>
                <a:rPr lang="zh-CN" altLang="en-US" sz="2800" b="1" dirty="0">
                  <a:solidFill>
                    <a:prstClr val="white"/>
                  </a:solidFill>
                  <a:latin typeface="Times New Roman" panose="02020603050405020304" pitchFamily="18" charset="0"/>
                  <a:cs typeface="Times New Roman" panose="02020603050405020304" pitchFamily="18" charset="0"/>
                </a:rPr>
                <a:t>＆</a:t>
              </a:r>
              <a:r>
                <a:rPr lang="en-US" altLang="zh-CN" sz="2800" b="1" dirty="0">
                  <a:solidFill>
                    <a:prstClr val="white"/>
                  </a:solidFill>
                  <a:latin typeface="Times New Roman" panose="02020603050405020304" pitchFamily="18" charset="0"/>
                  <a:cs typeface="Times New Roman" panose="02020603050405020304" pitchFamily="18" charset="0"/>
                </a:rPr>
                <a:t>EI</a:t>
              </a:r>
            </a:p>
          </p:txBody>
        </p:sp>
        <p:sp>
          <p:nvSpPr>
            <p:cNvPr id="9" name="TextBox 8"/>
            <p:cNvSpPr txBox="1"/>
            <p:nvPr/>
          </p:nvSpPr>
          <p:spPr>
            <a:xfrm>
              <a:off x="2843808" y="663079"/>
              <a:ext cx="699230" cy="461665"/>
            </a:xfrm>
            <a:prstGeom prst="rect">
              <a:avLst/>
            </a:prstGeom>
            <a:noFill/>
          </p:spPr>
          <p:txBody>
            <a:bodyPr wrap="none" rtlCol="0">
              <a:spAutoFit/>
            </a:bodyPr>
            <a:lstStyle/>
            <a:p>
              <a:r>
                <a:rPr lang="en-US" altLang="zh-CN" sz="2400" b="1" dirty="0" smtClean="0">
                  <a:solidFill>
                    <a:srgbClr val="297FD5"/>
                  </a:solidFill>
                  <a:latin typeface="Times New Roman" panose="02020603050405020304" pitchFamily="18" charset="0"/>
                  <a:cs typeface="Times New Roman" panose="02020603050405020304" pitchFamily="18" charset="0"/>
                </a:rPr>
                <a:t>RSI</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8" name="矩形 17"/>
          <p:cNvSpPr/>
          <p:nvPr/>
        </p:nvSpPr>
        <p:spPr>
          <a:xfrm>
            <a:off x="337468" y="1635137"/>
            <a:ext cx="11441237" cy="4247317"/>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a:solidFill>
                  <a:prstClr val="black"/>
                </a:solidFill>
                <a:latin typeface="Times New Roman" panose="02020603050405020304" pitchFamily="18" charset="0"/>
                <a:cs typeface="Times New Roman" panose="02020603050405020304" pitchFamily="18" charset="0"/>
              </a:rPr>
              <a:t>简单</a:t>
            </a:r>
            <a:r>
              <a:rPr lang="zh-CN" altLang="en-US" sz="2000" b="1" dirty="0" smtClean="0">
                <a:solidFill>
                  <a:prstClr val="black"/>
                </a:solidFill>
                <a:latin typeface="Times New Roman" panose="02020603050405020304" pitchFamily="18" charset="0"/>
                <a:cs typeface="Times New Roman" panose="02020603050405020304" pitchFamily="18" charset="0"/>
              </a:rPr>
              <a:t>模型</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假设智能体正在尝试模仿后空翻，那么它如何知道在半空中做一个完整旋转会得到高奖励呢？由于大多数强化学习算法是回溯性的，它们只能观察到访问过的状态奖励。在后空翻实例中，智能体必须先观察成功的后空翻轨迹，才能了解哪些状态能够得到高奖励。但由于后空翻对于起跳和着地的初始条件很敏感，智能体不大可能通过随机探索偶然性地执行成功的后空翻轨迹。为了给智能体一个提示，在每个 </a:t>
            </a:r>
            <a:r>
              <a:rPr lang="en-US" altLang="zh-CN" sz="2000" dirty="0"/>
              <a:t>episode </a:t>
            </a:r>
            <a:r>
              <a:rPr lang="zh-CN" altLang="en-US" sz="2000" dirty="0"/>
              <a:t>开始时</a:t>
            </a:r>
            <a:r>
              <a:rPr lang="zh-CN" altLang="en-US" sz="2000" dirty="0" smtClean="0"/>
              <a:t>，他们把</a:t>
            </a:r>
            <a:r>
              <a:rPr lang="zh-CN" altLang="en-US" sz="2000" dirty="0"/>
              <a:t>智能体初始化至从参考动作随机采样的状态。因此，智能体有时候会从地面开始，有时候会从后空翻的中间状态开始。这样即使智能体尚未熟悉如何达到这些状态，它们也能学习到哪些状态能获得高奖励。</a:t>
            </a:r>
            <a:r>
              <a:rPr lang="zh-CN" altLang="en-US" sz="2000" dirty="0">
                <a:solidFill>
                  <a:prstClr val="black"/>
                </a:solidFill>
                <a:latin typeface="Times New Roman" panose="02020603050405020304" pitchFamily="18" charset="0"/>
                <a:cs typeface="Times New Roman" panose="02020603050405020304" pitchFamily="18" charset="0"/>
              </a:rPr>
              <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17</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7160455" y="3390314"/>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spTree>
    <p:custDataLst>
      <p:tags r:id="rId1"/>
    </p:custDataLst>
    <p:extLst>
      <p:ext uri="{BB962C8B-B14F-4D97-AF65-F5344CB8AC3E}">
        <p14:creationId xmlns:p14="http://schemas.microsoft.com/office/powerpoint/2010/main" val="4269657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522762" y="611106"/>
              <a:ext cx="1521570" cy="523220"/>
            </a:xfrm>
            <a:prstGeom prst="rect">
              <a:avLst/>
            </a:prstGeom>
            <a:noFill/>
          </p:spPr>
          <p:txBody>
            <a:bodyPr wrap="none" rtlCol="0">
              <a:spAutoFit/>
            </a:bodyPr>
            <a:lstStyle/>
            <a:p>
              <a:r>
                <a:rPr lang="en-US" altLang="zh-CN" sz="2800" b="1" dirty="0">
                  <a:solidFill>
                    <a:prstClr val="white"/>
                  </a:solidFill>
                  <a:latin typeface="Times New Roman" panose="02020603050405020304" pitchFamily="18" charset="0"/>
                  <a:cs typeface="Times New Roman" panose="02020603050405020304" pitchFamily="18" charset="0"/>
                </a:rPr>
                <a:t>RSI</a:t>
              </a:r>
              <a:r>
                <a:rPr lang="zh-CN" altLang="en-US" sz="2800" b="1" dirty="0">
                  <a:solidFill>
                    <a:prstClr val="white"/>
                  </a:solidFill>
                  <a:latin typeface="Times New Roman" panose="02020603050405020304" pitchFamily="18" charset="0"/>
                  <a:cs typeface="Times New Roman" panose="02020603050405020304" pitchFamily="18" charset="0"/>
                </a:rPr>
                <a:t>＆</a:t>
              </a:r>
              <a:r>
                <a:rPr lang="en-US" altLang="zh-CN" sz="2800" b="1" dirty="0">
                  <a:solidFill>
                    <a:prstClr val="white"/>
                  </a:solidFill>
                  <a:latin typeface="Times New Roman" panose="02020603050405020304" pitchFamily="18" charset="0"/>
                  <a:cs typeface="Times New Roman" panose="02020603050405020304" pitchFamily="18" charset="0"/>
                </a:rPr>
                <a:t>EI</a:t>
              </a:r>
            </a:p>
          </p:txBody>
        </p:sp>
        <p:sp>
          <p:nvSpPr>
            <p:cNvPr id="9" name="TextBox 8"/>
            <p:cNvSpPr txBox="1"/>
            <p:nvPr/>
          </p:nvSpPr>
          <p:spPr>
            <a:xfrm>
              <a:off x="2843808" y="663079"/>
              <a:ext cx="699230" cy="461665"/>
            </a:xfrm>
            <a:prstGeom prst="rect">
              <a:avLst/>
            </a:prstGeom>
            <a:noFill/>
          </p:spPr>
          <p:txBody>
            <a:bodyPr wrap="none" rtlCol="0">
              <a:spAutoFit/>
            </a:bodyPr>
            <a:lstStyle/>
            <a:p>
              <a:r>
                <a:rPr lang="en-US" altLang="zh-CN" sz="2400" b="1" dirty="0" smtClean="0">
                  <a:solidFill>
                    <a:srgbClr val="297FD5"/>
                  </a:solidFill>
                  <a:latin typeface="Times New Roman" panose="02020603050405020304" pitchFamily="18" charset="0"/>
                  <a:cs typeface="Times New Roman" panose="02020603050405020304" pitchFamily="18" charset="0"/>
                </a:rPr>
                <a:t>RSI</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18</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7160455" y="3390314"/>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sp>
        <p:nvSpPr>
          <p:cNvPr id="3" name="Rectangle 3"/>
          <p:cNvSpPr>
            <a:spLocks noChangeArrowheads="1"/>
          </p:cNvSpPr>
          <p:nvPr/>
        </p:nvSpPr>
        <p:spPr bwMode="auto">
          <a:xfrm>
            <a:off x="789462" y="2202864"/>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12290" name="Picture 2" descr="../../Downloads/a/走向虚拟特技演员%20-%20伯克利人工智能研究博客_files/no_rsi.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61754" y="3964657"/>
            <a:ext cx="3532556" cy="2818908"/>
          </a:xfrm>
          <a:prstGeom prst="rect">
            <a:avLst/>
          </a:prstGeom>
          <a:noFill/>
          <a:extLst>
            <a:ext uri="{909E8E84-426E-40DD-AFC4-6F175D3DCCD1}">
              <a14:hiddenFill xmlns:a14="http://schemas.microsoft.com/office/drawing/2010/main">
                <a:solidFill>
                  <a:srgbClr val="FFFFFF"/>
                </a:solidFill>
              </a14:hiddenFill>
            </a:ext>
          </a:extLst>
        </p:spPr>
      </p:pic>
      <p:pic>
        <p:nvPicPr>
          <p:cNvPr id="12289" name="Picture 1" descr="../../Downloads/a/走向虚拟特技演员%20-%20伯克利人工智能研究博客_files/rsi.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76801" y="3886062"/>
            <a:ext cx="3583695" cy="2892424"/>
          </a:xfrm>
          <a:prstGeom prst="rect">
            <a:avLst/>
          </a:prstGeom>
          <a:noFill/>
          <a:extLst>
            <a:ext uri="{909E8E84-426E-40DD-AFC4-6F175D3DCCD1}">
              <a14:hiddenFill xmlns:a14="http://schemas.microsoft.com/office/drawing/2010/main">
                <a:solidFill>
                  <a:srgbClr val="FFFFFF"/>
                </a:solidFill>
              </a14:hiddenFill>
            </a:ext>
          </a:extLst>
        </p:spPr>
      </p:pic>
      <p:sp>
        <p:nvSpPr>
          <p:cNvPr id="16" name="右箭头 15"/>
          <p:cNvSpPr/>
          <p:nvPr/>
        </p:nvSpPr>
        <p:spPr>
          <a:xfrm rot="5400000">
            <a:off x="5816893" y="3768349"/>
            <a:ext cx="668623" cy="392615"/>
          </a:xfrm>
          <a:prstGeom prst="rightArrow">
            <a:avLst/>
          </a:prstGeom>
          <a:solidFill>
            <a:schemeClr val="accent2"/>
          </a:solidFill>
        </p:spPr>
        <p:txBody>
          <a:bodyPr wrap="square" rtlCol="0" anchor="ctr">
            <a:spAutoFit/>
          </a:bodyPr>
          <a:lstStyle/>
          <a:p>
            <a:pPr algn="ctr">
              <a:lnSpc>
                <a:spcPct val="130000"/>
              </a:lnSpc>
              <a:buClr>
                <a:schemeClr val="tx1"/>
              </a:buClr>
            </a:pPr>
            <a:endParaRPr kumimoji="1" lang="zh-CN" altLang="en-US" sz="2000" dirty="0" smtClean="0">
              <a:ln w="0"/>
              <a:solidFill>
                <a:schemeClr val="accent1"/>
              </a:solidFill>
              <a:effectLst>
                <a:outerShdw blurRad="38100" dist="25400" dir="5400000" algn="ctr" rotWithShape="0">
                  <a:srgbClr val="6E747A">
                    <a:alpha val="43000"/>
                  </a:srgbClr>
                </a:outerShdw>
              </a:effectLst>
            </a:endParaRPr>
          </a:p>
        </p:txBody>
      </p:sp>
      <p:sp>
        <p:nvSpPr>
          <p:cNvPr id="17" name="矩形 16"/>
          <p:cNvSpPr/>
          <p:nvPr/>
        </p:nvSpPr>
        <p:spPr>
          <a:xfrm>
            <a:off x="789462" y="1278037"/>
            <a:ext cx="10134890" cy="2400657"/>
          </a:xfrm>
          <a:prstGeom prst="rect">
            <a:avLst/>
          </a:prstGeom>
        </p:spPr>
        <p:txBody>
          <a:bodyPr wrap="square">
            <a:spAutoFit/>
          </a:bodyPr>
          <a:lstStyle/>
          <a:p>
            <a:pPr marL="285750" indent="-285750">
              <a:lnSpc>
                <a:spcPct val="150000"/>
              </a:lnSpc>
              <a:buFont typeface="Wingdings" panose="05000000000000000000" pitchFamily="2" charset="2"/>
              <a:buChar char="p"/>
            </a:pPr>
            <a:r>
              <a:rPr lang="en-US" altLang="zh-CN" sz="2000" b="1" dirty="0" smtClean="0">
                <a:solidFill>
                  <a:prstClr val="black"/>
                </a:solidFill>
                <a:latin typeface="Times New Roman" panose="02020603050405020304" pitchFamily="18" charset="0"/>
                <a:cs typeface="Times New Roman" panose="02020603050405020304" pitchFamily="18" charset="0"/>
              </a:rPr>
              <a:t>Reference State Initialization</a:t>
            </a:r>
          </a:p>
          <a:p>
            <a:pPr>
              <a:lnSpc>
                <a:spcPct val="150000"/>
              </a:lnSpc>
            </a:pPr>
            <a:r>
              <a:rPr lang="en-US" altLang="zh-CN" sz="2000" dirty="0"/>
              <a:t>RSI </a:t>
            </a:r>
            <a:r>
              <a:rPr lang="zh-CN" altLang="en-US" sz="2000" dirty="0"/>
              <a:t>通过将智能体初始化至从参考动作随机采样的状态，为它提供丰富的初始状态分布。</a:t>
            </a:r>
          </a:p>
          <a:p>
            <a:pPr>
              <a:lnSpc>
                <a:spcPct val="150000"/>
              </a:lnSpc>
            </a:pPr>
            <a:r>
              <a:rPr lang="zh-CN" altLang="en-US" sz="2000" dirty="0"/>
              <a:t>以下是使用 </a:t>
            </a:r>
            <a:r>
              <a:rPr lang="en-US" altLang="zh-CN" sz="2000" dirty="0"/>
              <a:t>RSI </a:t>
            </a:r>
            <a:r>
              <a:rPr lang="zh-CN" altLang="en-US" sz="2000" dirty="0"/>
              <a:t>训练和未用 </a:t>
            </a:r>
            <a:r>
              <a:rPr lang="en-US" altLang="zh-CN" sz="2000" dirty="0"/>
              <a:t>RSI </a:t>
            </a:r>
            <a:r>
              <a:rPr lang="zh-CN" altLang="en-US" sz="2000" dirty="0"/>
              <a:t>训练的后空翻策略对比，在后者的训练中智能体总是被初始化到固定的初始状态，即后空翻动作的起始点）。没有用 </a:t>
            </a:r>
            <a:r>
              <a:rPr lang="en-US" altLang="zh-CN" sz="2000" dirty="0"/>
              <a:t>RSI </a:t>
            </a:r>
            <a:r>
              <a:rPr lang="zh-CN" altLang="en-US" sz="2000" dirty="0"/>
              <a:t>训练时，智能体没有学习到「空翻」，只学到了「后</a:t>
            </a:r>
            <a:r>
              <a:rPr lang="zh-CN" altLang="en-US" sz="2000" dirty="0" smtClean="0"/>
              <a:t>」。</a:t>
            </a:r>
            <a:endParaRPr lang="zh-CN" altLang="en-US" sz="2000" dirty="0">
              <a:solidFill>
                <a:prstClr val="black"/>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10149864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522762" y="611106"/>
              <a:ext cx="1521570" cy="523220"/>
            </a:xfrm>
            <a:prstGeom prst="rect">
              <a:avLst/>
            </a:prstGeom>
            <a:noFill/>
          </p:spPr>
          <p:txBody>
            <a:bodyPr wrap="none" rtlCol="0">
              <a:spAutoFit/>
            </a:bodyPr>
            <a:lstStyle/>
            <a:p>
              <a:r>
                <a:rPr lang="en-US" altLang="zh-CN" sz="2800" b="1" dirty="0">
                  <a:solidFill>
                    <a:prstClr val="white"/>
                  </a:solidFill>
                  <a:latin typeface="Times New Roman" panose="02020603050405020304" pitchFamily="18" charset="0"/>
                  <a:cs typeface="Times New Roman" panose="02020603050405020304" pitchFamily="18" charset="0"/>
                </a:rPr>
                <a:t>RSI</a:t>
              </a:r>
              <a:r>
                <a:rPr lang="zh-CN" altLang="en-US" sz="2800" b="1" dirty="0">
                  <a:solidFill>
                    <a:prstClr val="white"/>
                  </a:solidFill>
                  <a:latin typeface="Times New Roman" panose="02020603050405020304" pitchFamily="18" charset="0"/>
                  <a:cs typeface="Times New Roman" panose="02020603050405020304" pitchFamily="18" charset="0"/>
                </a:rPr>
                <a:t>＆</a:t>
              </a:r>
              <a:r>
                <a:rPr lang="en-US" altLang="zh-CN" sz="2800" b="1" dirty="0">
                  <a:solidFill>
                    <a:prstClr val="white"/>
                  </a:solidFill>
                  <a:latin typeface="Times New Roman" panose="02020603050405020304" pitchFamily="18" charset="0"/>
                  <a:cs typeface="Times New Roman" panose="02020603050405020304" pitchFamily="18" charset="0"/>
                </a:rPr>
                <a:t>EI</a:t>
              </a:r>
            </a:p>
          </p:txBody>
        </p:sp>
        <p:sp>
          <p:nvSpPr>
            <p:cNvPr id="9" name="TextBox 8"/>
            <p:cNvSpPr txBox="1"/>
            <p:nvPr/>
          </p:nvSpPr>
          <p:spPr>
            <a:xfrm>
              <a:off x="2843808" y="663079"/>
              <a:ext cx="595035" cy="461665"/>
            </a:xfrm>
            <a:prstGeom prst="rect">
              <a:avLst/>
            </a:prstGeom>
            <a:noFill/>
          </p:spPr>
          <p:txBody>
            <a:bodyPr wrap="none" rtlCol="0">
              <a:spAutoFit/>
            </a:bodyPr>
            <a:lstStyle/>
            <a:p>
              <a:r>
                <a:rPr lang="en-US" altLang="zh-CN" sz="2400" b="1" dirty="0" smtClean="0">
                  <a:solidFill>
                    <a:srgbClr val="297FD5"/>
                  </a:solidFill>
                  <a:latin typeface="Times New Roman" panose="02020603050405020304" pitchFamily="18" charset="0"/>
                  <a:cs typeface="Times New Roman" panose="02020603050405020304" pitchFamily="18" charset="0"/>
                </a:rPr>
                <a:t>ET</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8" name="矩形 17"/>
          <p:cNvSpPr/>
          <p:nvPr/>
        </p:nvSpPr>
        <p:spPr>
          <a:xfrm>
            <a:off x="337468" y="1635137"/>
            <a:ext cx="11441237" cy="4708981"/>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smtClean="0">
                <a:solidFill>
                  <a:prstClr val="black"/>
                </a:solidFill>
                <a:latin typeface="Times New Roman" panose="02020603050405020304" pitchFamily="18" charset="0"/>
                <a:cs typeface="Times New Roman" panose="02020603050405020304" pitchFamily="18" charset="0"/>
              </a:rPr>
              <a:t>提前终止（</a:t>
            </a:r>
            <a:r>
              <a:rPr lang="en-US" altLang="zh-CN" sz="2000" b="1" dirty="0" smtClean="0">
                <a:solidFill>
                  <a:prstClr val="black"/>
                </a:solidFill>
                <a:latin typeface="Times New Roman" panose="02020603050405020304" pitchFamily="18" charset="0"/>
                <a:cs typeface="Times New Roman" panose="02020603050405020304" pitchFamily="18" charset="0"/>
              </a:rPr>
              <a:t>ET</a:t>
            </a:r>
            <a:r>
              <a:rPr lang="zh-CN" altLang="en-US" sz="2000" b="1" dirty="0" smtClean="0">
                <a:solidFill>
                  <a:prstClr val="black"/>
                </a:solidFill>
                <a:latin typeface="Times New Roman" panose="02020603050405020304" pitchFamily="18" charset="0"/>
                <a:cs typeface="Times New Roman" panose="02020603050405020304" pitchFamily="18" charset="0"/>
              </a:rPr>
              <a:t>）</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smtClean="0"/>
              <a:t>提前终止对于强化学习从业者来说至关重要，它通常用来提高仿真效率。如果智能体在某个状态被困住了，不再可能成功学习到动作，那么该 </a:t>
            </a:r>
            <a:r>
              <a:rPr lang="en-US" altLang="zh-CN" sz="2000" dirty="0" smtClean="0"/>
              <a:t>episode </a:t>
            </a:r>
            <a:r>
              <a:rPr lang="zh-CN" altLang="en-US" sz="2000" dirty="0" smtClean="0"/>
              <a:t>将提前终止，以避免继续模拟。这里他们证明提前终止实际上对结果有显著影响。还以后空翻为例。在训练的早期阶段，其策略是很糟糕的，智能体大部分时间都在失败。智能体一旦摔倒，就很难再恢复到原来的状态，因此智能体大部分时间内都在地上挣扎。这和其它方法论如监督学习中遇到了类别不均衡问题相似。一旦智能体到达了这样的状态（例如摔倒），就终止这个 </a:t>
            </a:r>
            <a:r>
              <a:rPr lang="en-US" altLang="zh-CN" sz="2000" dirty="0" smtClean="0"/>
              <a:t>episode</a:t>
            </a:r>
            <a:r>
              <a:rPr lang="zh-CN" altLang="en-US" sz="2000" dirty="0" smtClean="0"/>
              <a:t>，以缓解该问题。</a:t>
            </a:r>
            <a:r>
              <a:rPr lang="en-US" altLang="zh-CN" sz="2000" dirty="0" smtClean="0"/>
              <a:t>ET </a:t>
            </a:r>
            <a:r>
              <a:rPr lang="zh-CN" altLang="en-US" sz="2000" dirty="0" smtClean="0"/>
              <a:t>结合 </a:t>
            </a:r>
            <a:r>
              <a:rPr lang="en-US" altLang="zh-CN" sz="2000" dirty="0" smtClean="0"/>
              <a:t>RSI </a:t>
            </a:r>
            <a:r>
              <a:rPr lang="zh-CN" altLang="en-US" sz="2000" dirty="0" smtClean="0"/>
              <a:t>有助于确保数据集的主要部分是由接近参考轨迹的样本构成的。没有 </a:t>
            </a:r>
            <a:r>
              <a:rPr lang="en-US" altLang="zh-CN" sz="2000" dirty="0" smtClean="0"/>
              <a:t>ET</a:t>
            </a:r>
            <a:r>
              <a:rPr lang="zh-CN" altLang="en-US" sz="2000" dirty="0" smtClean="0"/>
              <a:t>，智能体永远无法学会「空翻」，而只是摔倒然后在地上尝试表演这个动作。</a:t>
            </a:r>
            <a:r>
              <a:rPr lang="zh-CN" altLang="en-US" sz="2000" dirty="0" smtClean="0">
                <a:solidFill>
                  <a:prstClr val="black"/>
                </a:solidFill>
                <a:latin typeface="Times New Roman" panose="02020603050405020304" pitchFamily="18" charset="0"/>
                <a:cs typeface="Times New Roman" panose="02020603050405020304" pitchFamily="18" charset="0"/>
              </a:rPr>
              <a:t/>
            </a:r>
            <a:br>
              <a:rPr lang="zh-CN" altLang="en-US" sz="2000" dirty="0" smtClean="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19</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7160455" y="3390314"/>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spTree>
    <p:custDataLst>
      <p:tags r:id="rId1"/>
    </p:custDataLst>
    <p:extLst>
      <p:ext uri="{BB962C8B-B14F-4D97-AF65-F5344CB8AC3E}">
        <p14:creationId xmlns:p14="http://schemas.microsoft.com/office/powerpoint/2010/main" val="14143646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a:xfrm>
            <a:off x="1631504" y="548680"/>
            <a:ext cx="3491880" cy="1008112"/>
          </a:xfrm>
          <a:prstGeom prst="parallelogram">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endParaRPr>
          </a:p>
        </p:txBody>
      </p:sp>
      <p:sp>
        <p:nvSpPr>
          <p:cNvPr id="4" name="平行四边形 3"/>
          <p:cNvSpPr/>
          <p:nvPr/>
        </p:nvSpPr>
        <p:spPr>
          <a:xfrm>
            <a:off x="3071664" y="1052736"/>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endParaRPr>
          </a:p>
        </p:txBody>
      </p:sp>
      <p:sp>
        <p:nvSpPr>
          <p:cNvPr id="6" name="TextBox 5"/>
          <p:cNvSpPr txBox="1"/>
          <p:nvPr/>
        </p:nvSpPr>
        <p:spPr>
          <a:xfrm>
            <a:off x="4257086" y="1124744"/>
            <a:ext cx="902811" cy="523220"/>
          </a:xfrm>
          <a:prstGeom prst="rect">
            <a:avLst/>
          </a:prstGeom>
          <a:noFill/>
        </p:spPr>
        <p:txBody>
          <a:bodyPr wrap="none" rtlCol="0">
            <a:spAutoFit/>
          </a:bodyPr>
          <a:lstStyle/>
          <a:p>
            <a:r>
              <a:rPr lang="zh-CN" altLang="en-US" sz="2800" b="1" kern="0" dirty="0">
                <a:solidFill>
                  <a:schemeClr val="bg1"/>
                </a:solidFill>
              </a:rPr>
              <a:t>目录</a:t>
            </a:r>
          </a:p>
        </p:txBody>
      </p:sp>
      <p:cxnSp>
        <p:nvCxnSpPr>
          <p:cNvPr id="10" name="直接连接符 9"/>
          <p:cNvCxnSpPr/>
          <p:nvPr/>
        </p:nvCxnSpPr>
        <p:spPr>
          <a:xfrm flipH="1">
            <a:off x="6116185" y="1511105"/>
            <a:ext cx="17276" cy="4671692"/>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163844" y="1853195"/>
            <a:ext cx="1362870" cy="523220"/>
          </a:xfrm>
          <a:prstGeom prst="rect">
            <a:avLst/>
          </a:prstGeom>
          <a:noFill/>
        </p:spPr>
        <p:txBody>
          <a:bodyPr wrap="none" rtlCol="0">
            <a:spAutoFit/>
          </a:bodyPr>
          <a:lstStyle/>
          <a:p>
            <a:r>
              <a:rPr lang="en-US" altLang="zh-CN" sz="2800" b="1" kern="0" dirty="0">
                <a:solidFill>
                  <a:schemeClr val="accent2"/>
                </a:solidFill>
                <a:latin typeface="Arial" pitchFamily="34" charset="0"/>
                <a:cs typeface="Arial" pitchFamily="34" charset="0"/>
              </a:rPr>
              <a:t>PART1</a:t>
            </a:r>
            <a:endParaRPr lang="zh-CN" altLang="en-US" sz="2800" b="1" kern="0" dirty="0">
              <a:solidFill>
                <a:schemeClr val="accent2"/>
              </a:solidFill>
              <a:latin typeface="Arial" pitchFamily="34" charset="0"/>
              <a:cs typeface="Arial" pitchFamily="34" charset="0"/>
            </a:endParaRPr>
          </a:p>
        </p:txBody>
      </p:sp>
      <p:sp>
        <p:nvSpPr>
          <p:cNvPr id="13" name="TextBox 12"/>
          <p:cNvSpPr txBox="1"/>
          <p:nvPr/>
        </p:nvSpPr>
        <p:spPr>
          <a:xfrm>
            <a:off x="4163847" y="2600281"/>
            <a:ext cx="1362870" cy="523220"/>
          </a:xfrm>
          <a:prstGeom prst="rect">
            <a:avLst/>
          </a:prstGeom>
          <a:noFill/>
        </p:spPr>
        <p:txBody>
          <a:bodyPr wrap="none" rtlCol="0">
            <a:spAutoFit/>
          </a:bodyPr>
          <a:lstStyle/>
          <a:p>
            <a:r>
              <a:rPr lang="en-US" altLang="zh-CN" sz="2800" b="1" kern="0" dirty="0">
                <a:solidFill>
                  <a:schemeClr val="accent2"/>
                </a:solidFill>
                <a:latin typeface="Arial" pitchFamily="34" charset="0"/>
                <a:cs typeface="Arial" pitchFamily="34" charset="0"/>
              </a:rPr>
              <a:t>PART2</a:t>
            </a:r>
            <a:endParaRPr lang="zh-CN" altLang="en-US" sz="2800" b="1" kern="0" dirty="0">
              <a:solidFill>
                <a:schemeClr val="accent2"/>
              </a:solidFill>
              <a:latin typeface="Arial" pitchFamily="34" charset="0"/>
              <a:cs typeface="Arial" pitchFamily="34" charset="0"/>
            </a:endParaRPr>
          </a:p>
        </p:txBody>
      </p:sp>
      <p:sp>
        <p:nvSpPr>
          <p:cNvPr id="14" name="TextBox 13"/>
          <p:cNvSpPr txBox="1"/>
          <p:nvPr/>
        </p:nvSpPr>
        <p:spPr>
          <a:xfrm>
            <a:off x="4163846" y="3308092"/>
            <a:ext cx="1362870" cy="523220"/>
          </a:xfrm>
          <a:prstGeom prst="rect">
            <a:avLst/>
          </a:prstGeom>
          <a:noFill/>
        </p:spPr>
        <p:txBody>
          <a:bodyPr wrap="none" rtlCol="0">
            <a:spAutoFit/>
          </a:bodyPr>
          <a:lstStyle/>
          <a:p>
            <a:r>
              <a:rPr lang="en-US" altLang="zh-CN" sz="2800" b="1" kern="0" dirty="0">
                <a:solidFill>
                  <a:schemeClr val="accent2"/>
                </a:solidFill>
                <a:latin typeface="Arial" pitchFamily="34" charset="0"/>
                <a:cs typeface="Arial" pitchFamily="34" charset="0"/>
              </a:rPr>
              <a:t>PART3</a:t>
            </a:r>
            <a:endParaRPr lang="zh-CN" altLang="en-US" sz="2800" b="1" kern="0" dirty="0">
              <a:solidFill>
                <a:schemeClr val="accent2"/>
              </a:solidFill>
              <a:latin typeface="Arial" pitchFamily="34" charset="0"/>
              <a:cs typeface="Arial" pitchFamily="34" charset="0"/>
            </a:endParaRPr>
          </a:p>
        </p:txBody>
      </p:sp>
      <p:sp>
        <p:nvSpPr>
          <p:cNvPr id="16" name="TextBox 15"/>
          <p:cNvSpPr txBox="1"/>
          <p:nvPr/>
        </p:nvSpPr>
        <p:spPr>
          <a:xfrm>
            <a:off x="4163846" y="4573470"/>
            <a:ext cx="1362874" cy="523220"/>
          </a:xfrm>
          <a:prstGeom prst="rect">
            <a:avLst/>
          </a:prstGeom>
          <a:noFill/>
        </p:spPr>
        <p:txBody>
          <a:bodyPr wrap="none" rtlCol="0">
            <a:spAutoFit/>
          </a:bodyPr>
          <a:lstStyle/>
          <a:p>
            <a:r>
              <a:rPr lang="en-US" altLang="zh-CN" sz="2800" b="1" kern="0" dirty="0" smtClean="0">
                <a:solidFill>
                  <a:schemeClr val="accent2"/>
                </a:solidFill>
                <a:latin typeface="Arial" pitchFamily="34" charset="0"/>
                <a:cs typeface="Arial" pitchFamily="34" charset="0"/>
              </a:rPr>
              <a:t>PART5</a:t>
            </a:r>
            <a:endParaRPr lang="zh-CN" altLang="en-US" sz="2800" b="1" kern="0" dirty="0">
              <a:solidFill>
                <a:schemeClr val="accent2"/>
              </a:solidFill>
              <a:latin typeface="Arial" pitchFamily="34" charset="0"/>
              <a:cs typeface="Arial" pitchFamily="34" charset="0"/>
            </a:endParaRPr>
          </a:p>
        </p:txBody>
      </p:sp>
      <p:sp>
        <p:nvSpPr>
          <p:cNvPr id="22" name="TextBox 21"/>
          <p:cNvSpPr txBox="1"/>
          <p:nvPr/>
        </p:nvSpPr>
        <p:spPr>
          <a:xfrm>
            <a:off x="6829697" y="1764053"/>
            <a:ext cx="800219" cy="580608"/>
          </a:xfrm>
          <a:prstGeom prst="rect">
            <a:avLst/>
          </a:prstGeom>
          <a:noFill/>
        </p:spPr>
        <p:txBody>
          <a:bodyPr wrap="none" rtlCol="0">
            <a:spAutoFit/>
          </a:bodyPr>
          <a:lstStyle/>
          <a:p>
            <a:pPr>
              <a:lnSpc>
                <a:spcPct val="150000"/>
              </a:lnSpc>
            </a:pPr>
            <a:r>
              <a:rPr lang="zh-CN" altLang="en-US" sz="2400" b="1" kern="0" dirty="0" smtClean="0">
                <a:solidFill>
                  <a:schemeClr val="accent2"/>
                </a:solidFill>
              </a:rPr>
              <a:t>摘要</a:t>
            </a:r>
            <a:endParaRPr lang="en-US" altLang="zh-CN" sz="2400" b="1" kern="0" dirty="0">
              <a:solidFill>
                <a:schemeClr val="accent2"/>
              </a:solidFill>
            </a:endParaRPr>
          </a:p>
        </p:txBody>
      </p:sp>
      <p:sp>
        <p:nvSpPr>
          <p:cNvPr id="23" name="TextBox 22"/>
          <p:cNvSpPr txBox="1"/>
          <p:nvPr/>
        </p:nvSpPr>
        <p:spPr>
          <a:xfrm>
            <a:off x="6828087" y="2504051"/>
            <a:ext cx="1800493" cy="580608"/>
          </a:xfrm>
          <a:prstGeom prst="rect">
            <a:avLst/>
          </a:prstGeom>
          <a:noFill/>
        </p:spPr>
        <p:txBody>
          <a:bodyPr wrap="none" rtlCol="0">
            <a:spAutoFit/>
          </a:bodyPr>
          <a:lstStyle/>
          <a:p>
            <a:pPr>
              <a:lnSpc>
                <a:spcPct val="150000"/>
              </a:lnSpc>
            </a:pPr>
            <a:r>
              <a:rPr lang="zh-CN" altLang="en-US" sz="2400" b="1" kern="0" dirty="0" smtClean="0">
                <a:solidFill>
                  <a:schemeClr val="accent2"/>
                </a:solidFill>
              </a:rPr>
              <a:t>引言及灵感 </a:t>
            </a:r>
            <a:endParaRPr lang="en-US" altLang="zh-CN" sz="2400" b="1" kern="0" dirty="0">
              <a:solidFill>
                <a:schemeClr val="accent2"/>
              </a:solidFill>
            </a:endParaRPr>
          </a:p>
        </p:txBody>
      </p:sp>
      <p:sp>
        <p:nvSpPr>
          <p:cNvPr id="24" name="TextBox 23"/>
          <p:cNvSpPr txBox="1"/>
          <p:nvPr/>
        </p:nvSpPr>
        <p:spPr>
          <a:xfrm>
            <a:off x="6839654" y="3343768"/>
            <a:ext cx="1415772" cy="461665"/>
          </a:xfrm>
          <a:prstGeom prst="rect">
            <a:avLst/>
          </a:prstGeom>
          <a:noFill/>
        </p:spPr>
        <p:txBody>
          <a:bodyPr wrap="none" rtlCol="0">
            <a:spAutoFit/>
          </a:bodyPr>
          <a:lstStyle/>
          <a:p>
            <a:r>
              <a:rPr lang="zh-CN" altLang="en-US" sz="2400" b="1" kern="0" dirty="0" smtClean="0">
                <a:solidFill>
                  <a:schemeClr val="accent2"/>
                </a:solidFill>
              </a:rPr>
              <a:t>动作模仿</a:t>
            </a:r>
            <a:endParaRPr lang="zh-CN" altLang="en-US" sz="2400" b="1" kern="0" dirty="0">
              <a:solidFill>
                <a:schemeClr val="accent2"/>
              </a:solidFill>
            </a:endParaRPr>
          </a:p>
        </p:txBody>
      </p:sp>
      <p:sp>
        <p:nvSpPr>
          <p:cNvPr id="25" name="TextBox 24"/>
          <p:cNvSpPr txBox="1"/>
          <p:nvPr/>
        </p:nvSpPr>
        <p:spPr>
          <a:xfrm>
            <a:off x="6839668" y="4627867"/>
            <a:ext cx="800219" cy="461665"/>
          </a:xfrm>
          <a:prstGeom prst="rect">
            <a:avLst/>
          </a:prstGeom>
          <a:noFill/>
        </p:spPr>
        <p:txBody>
          <a:bodyPr wrap="none" rtlCol="0">
            <a:spAutoFit/>
          </a:bodyPr>
          <a:lstStyle/>
          <a:p>
            <a:r>
              <a:rPr lang="zh-CN" altLang="en-US" sz="2400" b="1" kern="0" dirty="0">
                <a:solidFill>
                  <a:schemeClr val="accent2"/>
                </a:solidFill>
              </a:rPr>
              <a:t>小结</a:t>
            </a:r>
          </a:p>
        </p:txBody>
      </p:sp>
      <p:sp>
        <p:nvSpPr>
          <p:cNvPr id="31" name="平行四边形 30"/>
          <p:cNvSpPr/>
          <p:nvPr/>
        </p:nvSpPr>
        <p:spPr>
          <a:xfrm>
            <a:off x="8976320" y="6309320"/>
            <a:ext cx="1475656" cy="28803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endParaRPr>
          </a:p>
        </p:txBody>
      </p:sp>
      <p:sp>
        <p:nvSpPr>
          <p:cNvPr id="33" name="平行四边形 32"/>
          <p:cNvSpPr/>
          <p:nvPr/>
        </p:nvSpPr>
        <p:spPr>
          <a:xfrm>
            <a:off x="6384032" y="6309320"/>
            <a:ext cx="2555776" cy="288032"/>
          </a:xfrm>
          <a:prstGeom prst="parallelogram">
            <a:avLst/>
          </a:prstGeom>
          <a:solidFill>
            <a:schemeClr val="bg1">
              <a:lumMod val="85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endParaRPr>
          </a:p>
        </p:txBody>
      </p:sp>
      <p:sp>
        <p:nvSpPr>
          <p:cNvPr id="39" name="TextBox 38"/>
          <p:cNvSpPr txBox="1"/>
          <p:nvPr/>
        </p:nvSpPr>
        <p:spPr>
          <a:xfrm>
            <a:off x="9120336" y="6312396"/>
            <a:ext cx="1002197" cy="307777"/>
          </a:xfrm>
          <a:prstGeom prst="rect">
            <a:avLst/>
          </a:prstGeom>
          <a:noFill/>
        </p:spPr>
        <p:txBody>
          <a:bodyPr wrap="none" rtlCol="0">
            <a:spAutoFit/>
          </a:bodyPr>
          <a:lstStyle/>
          <a:p>
            <a:r>
              <a:rPr lang="en-US" altLang="zh-CN" sz="1400" b="1" kern="0" dirty="0" smtClean="0">
                <a:solidFill>
                  <a:schemeClr val="bg1"/>
                </a:solidFill>
                <a:latin typeface="Times New Roman" panose="02020603050405020304" pitchFamily="18" charset="0"/>
                <a:cs typeface="Times New Roman" panose="02020603050405020304" pitchFamily="18" charset="0"/>
              </a:rPr>
              <a:t>2018/12/26</a:t>
            </a:r>
            <a:endParaRPr lang="zh-CN" altLang="en-US" sz="1400" b="1" kern="0" dirty="0">
              <a:solidFill>
                <a:schemeClr val="bg1"/>
              </a:solidFill>
              <a:latin typeface="Times New Roman" panose="02020603050405020304" pitchFamily="18" charset="0"/>
              <a:cs typeface="Times New Roman" panose="02020603050405020304" pitchFamily="18" charset="0"/>
            </a:endParaRPr>
          </a:p>
        </p:txBody>
      </p:sp>
      <p:sp>
        <p:nvSpPr>
          <p:cNvPr id="3" name="灯片编号占位符 2"/>
          <p:cNvSpPr>
            <a:spLocks noGrp="1"/>
          </p:cNvSpPr>
          <p:nvPr>
            <p:ph type="sldNum" sz="quarter" idx="12"/>
          </p:nvPr>
        </p:nvSpPr>
        <p:spPr>
          <a:xfrm>
            <a:off x="8737600" y="6276449"/>
            <a:ext cx="2844800" cy="365125"/>
          </a:xfrm>
        </p:spPr>
        <p:txBody>
          <a:bodyPr/>
          <a:lstStyle/>
          <a:p>
            <a:fld id="{0C913308-F349-4B6D-A68A-DD1791B4A57B}" type="slidenum">
              <a:rPr lang="zh-CN" altLang="en-US" smtClean="0"/>
              <a:t>2</a:t>
            </a:fld>
            <a:endParaRPr lang="zh-CN" altLang="en-US" dirty="0"/>
          </a:p>
        </p:txBody>
      </p:sp>
      <p:sp>
        <p:nvSpPr>
          <p:cNvPr id="18" name="TextBox 15"/>
          <p:cNvSpPr txBox="1"/>
          <p:nvPr/>
        </p:nvSpPr>
        <p:spPr>
          <a:xfrm>
            <a:off x="4152265" y="5241519"/>
            <a:ext cx="1362870" cy="523220"/>
          </a:xfrm>
          <a:prstGeom prst="rect">
            <a:avLst/>
          </a:prstGeom>
          <a:noFill/>
        </p:spPr>
        <p:txBody>
          <a:bodyPr wrap="none" rtlCol="0">
            <a:spAutoFit/>
          </a:bodyPr>
          <a:lstStyle/>
          <a:p>
            <a:r>
              <a:rPr lang="en-US" altLang="zh-CN" sz="2800" b="1" kern="0" dirty="0" smtClean="0">
                <a:solidFill>
                  <a:schemeClr val="accent2"/>
                </a:solidFill>
                <a:latin typeface="Arial" pitchFamily="34" charset="0"/>
                <a:cs typeface="Arial" pitchFamily="34" charset="0"/>
              </a:rPr>
              <a:t>PART6</a:t>
            </a:r>
            <a:endParaRPr lang="zh-CN" altLang="en-US" sz="2800" b="1" kern="0" dirty="0">
              <a:solidFill>
                <a:schemeClr val="accent2"/>
              </a:solidFill>
              <a:latin typeface="Arial" pitchFamily="34" charset="0"/>
              <a:cs typeface="Arial" pitchFamily="34" charset="0"/>
            </a:endParaRPr>
          </a:p>
        </p:txBody>
      </p:sp>
      <p:sp>
        <p:nvSpPr>
          <p:cNvPr id="19" name="TextBox 24"/>
          <p:cNvSpPr txBox="1"/>
          <p:nvPr/>
        </p:nvSpPr>
        <p:spPr>
          <a:xfrm>
            <a:off x="6828087" y="5295916"/>
            <a:ext cx="800219" cy="461665"/>
          </a:xfrm>
          <a:prstGeom prst="rect">
            <a:avLst/>
          </a:prstGeom>
          <a:noFill/>
        </p:spPr>
        <p:txBody>
          <a:bodyPr wrap="none" rtlCol="0">
            <a:spAutoFit/>
          </a:bodyPr>
          <a:lstStyle/>
          <a:p>
            <a:r>
              <a:rPr lang="zh-CN" altLang="en-US" sz="2400" b="1" kern="0" dirty="0" smtClean="0">
                <a:solidFill>
                  <a:schemeClr val="accent2"/>
                </a:solidFill>
              </a:rPr>
              <a:t>致谢</a:t>
            </a:r>
            <a:endParaRPr lang="zh-CN" altLang="en-US" sz="2400" b="1" kern="0" dirty="0">
              <a:solidFill>
                <a:schemeClr val="accent2"/>
              </a:solidFill>
            </a:endParaRPr>
          </a:p>
        </p:txBody>
      </p:sp>
      <p:sp>
        <p:nvSpPr>
          <p:cNvPr id="20" name="TextBox 13"/>
          <p:cNvSpPr txBox="1"/>
          <p:nvPr/>
        </p:nvSpPr>
        <p:spPr>
          <a:xfrm>
            <a:off x="4159080" y="3931987"/>
            <a:ext cx="1362874" cy="523220"/>
          </a:xfrm>
          <a:prstGeom prst="rect">
            <a:avLst/>
          </a:prstGeom>
          <a:noFill/>
        </p:spPr>
        <p:txBody>
          <a:bodyPr wrap="none" rtlCol="0">
            <a:spAutoFit/>
          </a:bodyPr>
          <a:lstStyle/>
          <a:p>
            <a:r>
              <a:rPr lang="en-US" altLang="zh-CN" sz="2800" b="1" kern="0" smtClean="0">
                <a:solidFill>
                  <a:schemeClr val="accent2"/>
                </a:solidFill>
                <a:latin typeface="Arial" pitchFamily="34" charset="0"/>
                <a:cs typeface="Arial" pitchFamily="34" charset="0"/>
              </a:rPr>
              <a:t>PART4</a:t>
            </a:r>
            <a:endParaRPr lang="zh-CN" altLang="en-US" sz="2800" b="1" kern="0" dirty="0">
              <a:solidFill>
                <a:schemeClr val="accent2"/>
              </a:solidFill>
              <a:latin typeface="Arial" pitchFamily="34" charset="0"/>
              <a:cs typeface="Arial" pitchFamily="34" charset="0"/>
            </a:endParaRPr>
          </a:p>
        </p:txBody>
      </p:sp>
      <p:sp>
        <p:nvSpPr>
          <p:cNvPr id="21" name="TextBox 23"/>
          <p:cNvSpPr txBox="1"/>
          <p:nvPr/>
        </p:nvSpPr>
        <p:spPr>
          <a:xfrm>
            <a:off x="6820600" y="3967663"/>
            <a:ext cx="1404552" cy="461665"/>
          </a:xfrm>
          <a:prstGeom prst="rect">
            <a:avLst/>
          </a:prstGeom>
          <a:noFill/>
        </p:spPr>
        <p:txBody>
          <a:bodyPr wrap="none" rtlCol="0">
            <a:spAutoFit/>
          </a:bodyPr>
          <a:lstStyle/>
          <a:p>
            <a:r>
              <a:rPr lang="en-US" altLang="zh-CN" sz="2400" b="1" kern="0" dirty="0">
                <a:solidFill>
                  <a:schemeClr val="accent2"/>
                </a:solidFill>
              </a:rPr>
              <a:t>RSI </a:t>
            </a:r>
            <a:r>
              <a:rPr lang="zh-CN" altLang="en-US" sz="2400" b="1" kern="0" dirty="0" smtClean="0">
                <a:solidFill>
                  <a:schemeClr val="accent2"/>
                </a:solidFill>
              </a:rPr>
              <a:t>＆</a:t>
            </a:r>
            <a:r>
              <a:rPr lang="en-US" altLang="zh-CN" sz="2400" b="1" kern="0" dirty="0">
                <a:solidFill>
                  <a:schemeClr val="accent2"/>
                </a:solidFill>
              </a:rPr>
              <a:t>ET </a:t>
            </a:r>
            <a:endParaRPr lang="zh-CN" altLang="en-US" sz="2400" b="1" kern="0" dirty="0">
              <a:solidFill>
                <a:schemeClr val="accent2"/>
              </a:solidFill>
            </a:endParaRPr>
          </a:p>
        </p:txBody>
      </p:sp>
    </p:spTree>
    <p:extLst>
      <p:ext uri="{BB962C8B-B14F-4D97-AF65-F5344CB8AC3E}">
        <p14:creationId xmlns:p14="http://schemas.microsoft.com/office/powerpoint/2010/main" val="4144982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pPr/>
              <a:t>20</a:t>
            </a:fld>
            <a:endParaRPr lang="zh-CN" altLang="en-US" dirty="0"/>
          </a:p>
        </p:txBody>
      </p:sp>
      <p:sp>
        <p:nvSpPr>
          <p:cNvPr id="3" name="平行四边形 2"/>
          <p:cNvSpPr/>
          <p:nvPr/>
        </p:nvSpPr>
        <p:spPr>
          <a:xfrm>
            <a:off x="1631504" y="548680"/>
            <a:ext cx="3491880" cy="1008112"/>
          </a:xfrm>
          <a:prstGeom prst="parallelogram">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a:off x="3071664" y="1052736"/>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8976320" y="6309320"/>
            <a:ext cx="1475656" cy="28803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6"/>
          <p:cNvSpPr txBox="1"/>
          <p:nvPr/>
        </p:nvSpPr>
        <p:spPr>
          <a:xfrm>
            <a:off x="9134070" y="6335743"/>
            <a:ext cx="706347" cy="276999"/>
          </a:xfrm>
          <a:prstGeom prst="rect">
            <a:avLst/>
          </a:prstGeom>
          <a:noFill/>
        </p:spPr>
        <p:txBody>
          <a:bodyPr wrap="none" rtlCol="0">
            <a:spAutoFit/>
          </a:bodyPr>
          <a:lstStyle/>
          <a:p>
            <a:r>
              <a:rPr lang="en-US" altLang="zh-CN" sz="1200" dirty="0">
                <a:solidFill>
                  <a:schemeClr val="bg1"/>
                </a:solidFill>
                <a:latin typeface="Arial" pitchFamily="34" charset="0"/>
                <a:cs typeface="Arial" pitchFamily="34" charset="0"/>
              </a:rPr>
              <a:t>PART </a:t>
            </a:r>
            <a:r>
              <a:rPr lang="en-US" altLang="zh-CN" sz="1200" dirty="0" smtClean="0">
                <a:solidFill>
                  <a:schemeClr val="bg1"/>
                </a:solidFill>
                <a:latin typeface="Arial" pitchFamily="34" charset="0"/>
                <a:cs typeface="Arial" pitchFamily="34" charset="0"/>
              </a:rPr>
              <a:t>5</a:t>
            </a:r>
            <a:endParaRPr lang="zh-CN" altLang="en-US" sz="1200" dirty="0">
              <a:solidFill>
                <a:schemeClr val="bg1"/>
              </a:solidFill>
              <a:latin typeface="Arial" pitchFamily="34" charset="0"/>
              <a:cs typeface="Arial" pitchFamily="34" charset="0"/>
            </a:endParaRPr>
          </a:p>
        </p:txBody>
      </p:sp>
      <p:sp>
        <p:nvSpPr>
          <p:cNvPr id="7" name="平行四边形 6"/>
          <p:cNvSpPr/>
          <p:nvPr/>
        </p:nvSpPr>
        <p:spPr>
          <a:xfrm>
            <a:off x="6384032" y="6309320"/>
            <a:ext cx="2555776" cy="288032"/>
          </a:xfrm>
          <a:prstGeom prst="parallelogram">
            <a:avLst/>
          </a:prstGeom>
          <a:solidFill>
            <a:schemeClr val="bg1">
              <a:lumMod val="85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11"/>
          <p:cNvSpPr txBox="1">
            <a:spLocks noChangeArrowheads="1"/>
          </p:cNvSpPr>
          <p:nvPr/>
        </p:nvSpPr>
        <p:spPr bwMode="auto">
          <a:xfrm>
            <a:off x="2135561" y="2695434"/>
            <a:ext cx="7443093" cy="11621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algn="ctr">
              <a:lnSpc>
                <a:spcPct val="114000"/>
              </a:lnSpc>
            </a:pPr>
            <a:r>
              <a:rPr lang="zh-CN" altLang="en-US" sz="6600" b="1" dirty="0" smtClean="0">
                <a:solidFill>
                  <a:schemeClr val="accent2"/>
                </a:solidFill>
                <a:latin typeface="微软雅黑" pitchFamily="34" charset="-122"/>
                <a:ea typeface="微软雅黑" pitchFamily="34" charset="-122"/>
              </a:rPr>
              <a:t>小结</a:t>
            </a:r>
            <a:endParaRPr lang="zh-CN" altLang="en-US" sz="6600" b="1" dirty="0">
              <a:solidFill>
                <a:schemeClr val="accent2"/>
              </a:solidFill>
              <a:latin typeface="微软雅黑" pitchFamily="34" charset="-122"/>
              <a:ea typeface="微软雅黑" pitchFamily="34" charset="-122"/>
            </a:endParaRPr>
          </a:p>
        </p:txBody>
      </p:sp>
      <p:sp>
        <p:nvSpPr>
          <p:cNvPr id="9" name="TextBox 2"/>
          <p:cNvSpPr txBox="1"/>
          <p:nvPr/>
        </p:nvSpPr>
        <p:spPr>
          <a:xfrm>
            <a:off x="3791744" y="1196752"/>
            <a:ext cx="1055738" cy="400110"/>
          </a:xfrm>
          <a:prstGeom prst="rect">
            <a:avLst/>
          </a:prstGeom>
          <a:noFill/>
          <a:ln>
            <a:noFill/>
          </a:ln>
        </p:spPr>
        <p:txBody>
          <a:bodyPr wrap="none">
            <a:spAutoFit/>
          </a:bodyPr>
          <a:ls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a:lstStyle>
          <a:p>
            <a:pPr>
              <a:defRPr/>
            </a:pPr>
            <a:r>
              <a:rPr lang="en-US" altLang="zh-CN" sz="2000" dirty="0">
                <a:solidFill>
                  <a:schemeClr val="bg1"/>
                </a:solidFill>
                <a:latin typeface="Arial" pitchFamily="34" charset="0"/>
                <a:ea typeface="微软雅黑" pitchFamily="34" charset="-122"/>
                <a:cs typeface="Arial" pitchFamily="34" charset="0"/>
              </a:rPr>
              <a:t>PART </a:t>
            </a:r>
            <a:r>
              <a:rPr lang="en-US" altLang="zh-CN" sz="2000" dirty="0" smtClean="0">
                <a:solidFill>
                  <a:schemeClr val="bg1"/>
                </a:solidFill>
                <a:latin typeface="Arial" pitchFamily="34" charset="0"/>
                <a:ea typeface="微软雅黑" pitchFamily="34" charset="-122"/>
                <a:cs typeface="Arial" pitchFamily="34" charset="0"/>
              </a:rPr>
              <a:t>5</a:t>
            </a:r>
            <a:endParaRPr lang="zh-CN" altLang="en-US" sz="2000" dirty="0">
              <a:solidFill>
                <a:schemeClr val="bg1"/>
              </a:solidFill>
              <a:latin typeface="Arial" pitchFamily="34" charset="0"/>
              <a:ea typeface="微软雅黑" pitchFamily="34" charset="-122"/>
              <a:cs typeface="Arial" pitchFamily="34" charset="0"/>
            </a:endParaRPr>
          </a:p>
        </p:txBody>
      </p:sp>
      <p:cxnSp>
        <p:nvCxnSpPr>
          <p:cNvPr id="10" name="直接连接符 9"/>
          <p:cNvCxnSpPr/>
          <p:nvPr/>
        </p:nvCxnSpPr>
        <p:spPr>
          <a:xfrm>
            <a:off x="2928145" y="2418463"/>
            <a:ext cx="6264275" cy="1587"/>
          </a:xfrm>
          <a:prstGeom prst="line">
            <a:avLst/>
          </a:prstGeom>
          <a:noFill/>
          <a:ln w="9525" cap="flat" cmpd="sng" algn="ctr">
            <a:solidFill>
              <a:schemeClr val="accent2"/>
            </a:solidFill>
            <a:prstDash val="solid"/>
          </a:ln>
          <a:effectLst/>
        </p:spPr>
      </p:cxnSp>
      <p:cxnSp>
        <p:nvCxnSpPr>
          <p:cNvPr id="11" name="直接连接符 10"/>
          <p:cNvCxnSpPr/>
          <p:nvPr/>
        </p:nvCxnSpPr>
        <p:spPr>
          <a:xfrm>
            <a:off x="2999583" y="4147249"/>
            <a:ext cx="6264275" cy="1588"/>
          </a:xfrm>
          <a:prstGeom prst="line">
            <a:avLst/>
          </a:prstGeom>
          <a:noFill/>
          <a:ln w="9525" cap="flat" cmpd="sng" algn="ctr">
            <a:solidFill>
              <a:schemeClr val="accent2"/>
            </a:solidFill>
            <a:prstDash val="solid"/>
          </a:ln>
          <a:effectLst/>
        </p:spPr>
      </p:cxnSp>
    </p:spTree>
    <p:extLst>
      <p:ext uri="{BB962C8B-B14F-4D97-AF65-F5344CB8AC3E}">
        <p14:creationId xmlns:p14="http://schemas.microsoft.com/office/powerpoint/2010/main" val="1263665777"/>
      </p:ext>
    </p:extLst>
  </p:cSld>
  <p:clrMapOvr>
    <a:masterClrMapping/>
  </p:clrMapOvr>
  <p:transition spd="slow">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439406" y="611106"/>
              <a:ext cx="902811" cy="523220"/>
            </a:xfrm>
            <a:prstGeom prst="rect">
              <a:avLst/>
            </a:prstGeom>
            <a:noFill/>
          </p:spPr>
          <p:txBody>
            <a:bodyPr wrap="none" rtlCol="0">
              <a:spAutoFit/>
            </a:bodyPr>
            <a:lstStyle/>
            <a:p>
              <a:r>
                <a:rPr lang="zh-CN" altLang="en-US" sz="2800" b="1" dirty="0" smtClean="0">
                  <a:solidFill>
                    <a:prstClr val="white"/>
                  </a:solidFill>
                  <a:latin typeface="Times New Roman" panose="02020603050405020304" pitchFamily="18" charset="0"/>
                  <a:cs typeface="Times New Roman" panose="02020603050405020304" pitchFamily="18" charset="0"/>
                </a:rPr>
                <a:t>小结</a:t>
              </a:r>
              <a:endParaRPr lang="zh-CN" altLang="es-ES_tradnl" sz="2800" b="1" dirty="0">
                <a:solidFill>
                  <a:prstClr val="white"/>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2843808" y="663079"/>
              <a:ext cx="1415772"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执行任务</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8" name="矩形 17"/>
          <p:cNvSpPr/>
          <p:nvPr/>
        </p:nvSpPr>
        <p:spPr>
          <a:xfrm>
            <a:off x="141162" y="1677829"/>
            <a:ext cx="5642418" cy="2400657"/>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a:solidFill>
                  <a:prstClr val="black"/>
                </a:solidFill>
                <a:latin typeface="Times New Roman" panose="02020603050405020304" pitchFamily="18" charset="0"/>
                <a:cs typeface="Times New Roman" panose="02020603050405020304" pitchFamily="18" charset="0"/>
              </a:rPr>
              <a:t>训练向随机目标扔球的策略</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除了模仿动作捕捉片段</a:t>
            </a:r>
            <a:r>
              <a:rPr lang="zh-CN" altLang="en-US" sz="2000" dirty="0" smtClean="0"/>
              <a:t>，还</a:t>
            </a:r>
            <a:r>
              <a:rPr lang="zh-CN" altLang="en-US" sz="2000" dirty="0"/>
              <a:t>可以训练类人体执行其他任务，比如踢一个随机放置的目标，或者把球扔向目标</a:t>
            </a:r>
            <a:r>
              <a:rPr lang="zh-CN" altLang="en-US" sz="2000" dirty="0" smtClean="0">
                <a:solidFill>
                  <a:prstClr val="black"/>
                </a:solidFill>
                <a:latin typeface="Times New Roman" panose="02020603050405020304" pitchFamily="18" charset="0"/>
                <a:cs typeface="Times New Roman" panose="02020603050405020304" pitchFamily="18" charset="0"/>
              </a:rPr>
              <a:t/>
            </a:r>
            <a:br>
              <a:rPr lang="zh-CN" altLang="en-US" sz="2000" dirty="0" smtClean="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21</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7160455" y="3390314"/>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sp>
        <p:nvSpPr>
          <p:cNvPr id="3" name="右箭头 2"/>
          <p:cNvSpPr/>
          <p:nvPr/>
        </p:nvSpPr>
        <p:spPr>
          <a:xfrm rot="5400000">
            <a:off x="2482433" y="3477639"/>
            <a:ext cx="567261" cy="392615"/>
          </a:xfrm>
          <a:prstGeom prst="rightArrow">
            <a:avLst/>
          </a:prstGeom>
          <a:solidFill>
            <a:schemeClr val="accent2"/>
          </a:solidFill>
        </p:spPr>
        <p:txBody>
          <a:bodyPr wrap="square" rtlCol="0" anchor="ctr">
            <a:spAutoFit/>
          </a:bodyPr>
          <a:lstStyle/>
          <a:p>
            <a:pPr algn="ctr">
              <a:lnSpc>
                <a:spcPct val="130000"/>
              </a:lnSpc>
              <a:buClr>
                <a:schemeClr val="tx1"/>
              </a:buClr>
            </a:pPr>
            <a:endParaRPr kumimoji="1" lang="zh-CN" altLang="en-US" sz="2000" dirty="0" smtClean="0">
              <a:ln w="0"/>
              <a:solidFill>
                <a:schemeClr val="accent1"/>
              </a:solidFill>
              <a:effectLst>
                <a:outerShdw blurRad="38100" dist="25400" dir="5400000" algn="ctr" rotWithShape="0">
                  <a:srgbClr val="6E747A">
                    <a:alpha val="43000"/>
                  </a:srgbClr>
                </a:outerShdw>
              </a:effectLst>
            </a:endParaRPr>
          </a:p>
        </p:txBody>
      </p:sp>
      <p:sp>
        <p:nvSpPr>
          <p:cNvPr id="14" name="矩形 13"/>
          <p:cNvSpPr/>
          <p:nvPr/>
        </p:nvSpPr>
        <p:spPr>
          <a:xfrm>
            <a:off x="5783580" y="1437290"/>
            <a:ext cx="6035033" cy="2862322"/>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a:solidFill>
                  <a:prstClr val="black"/>
                </a:solidFill>
                <a:latin typeface="Times New Roman" panose="02020603050405020304" pitchFamily="18" charset="0"/>
                <a:cs typeface="Times New Roman" panose="02020603050405020304" pitchFamily="18" charset="0"/>
              </a:rPr>
              <a:t> </a:t>
            </a:r>
            <a:r>
              <a:rPr lang="en-US" altLang="zh-CN" sz="2000" b="1" dirty="0">
                <a:solidFill>
                  <a:prstClr val="black"/>
                </a:solidFill>
                <a:latin typeface="Times New Roman" panose="02020603050405020304" pitchFamily="18" charset="0"/>
                <a:cs typeface="Times New Roman" panose="02020603050405020304" pitchFamily="18" charset="0"/>
              </a:rPr>
              <a:t>Atlas </a:t>
            </a:r>
            <a:r>
              <a:rPr lang="zh-CN" altLang="en-US" sz="2000" b="1" dirty="0">
                <a:solidFill>
                  <a:prstClr val="black"/>
                </a:solidFill>
                <a:latin typeface="Times New Roman" panose="02020603050405020304" pitchFamily="18" charset="0"/>
                <a:cs typeface="Times New Roman" panose="02020603050405020304" pitchFamily="18" charset="0"/>
              </a:rPr>
              <a:t>机器人模仿人类</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smtClean="0">
                <a:solidFill>
                  <a:prstClr val="black"/>
                </a:solidFill>
                <a:latin typeface="Times New Roman" panose="02020603050405020304" pitchFamily="18" charset="0"/>
                <a:cs typeface="Times New Roman" panose="02020603050405020304" pitchFamily="18" charset="0"/>
              </a:rPr>
              <a:t>可以</a:t>
            </a:r>
            <a:r>
              <a:rPr lang="zh-CN" altLang="en-US" sz="2000" dirty="0">
                <a:solidFill>
                  <a:prstClr val="black"/>
                </a:solidFill>
                <a:latin typeface="Times New Roman" panose="02020603050405020304" pitchFamily="18" charset="0"/>
                <a:cs typeface="Times New Roman" panose="02020603050405020304" pitchFamily="18" charset="0"/>
              </a:rPr>
              <a:t>训练一个仿造的 </a:t>
            </a:r>
            <a:r>
              <a:rPr lang="en-US" altLang="zh-CN" sz="2000" dirty="0">
                <a:solidFill>
                  <a:prstClr val="black"/>
                </a:solidFill>
                <a:latin typeface="Times New Roman" panose="02020603050405020304" pitchFamily="18" charset="0"/>
                <a:cs typeface="Times New Roman" panose="02020603050405020304" pitchFamily="18" charset="0"/>
              </a:rPr>
              <a:t>Atlas </a:t>
            </a:r>
            <a:r>
              <a:rPr lang="zh-CN" altLang="en-US" sz="2000" dirty="0">
                <a:solidFill>
                  <a:prstClr val="black"/>
                </a:solidFill>
                <a:latin typeface="Times New Roman" panose="02020603050405020304" pitchFamily="18" charset="0"/>
                <a:cs typeface="Times New Roman" panose="02020603050405020304" pitchFamily="18" charset="0"/>
              </a:rPr>
              <a:t>机器人模仿人类的动作捕捉片段，尽管 </a:t>
            </a:r>
            <a:r>
              <a:rPr lang="en-US" altLang="zh-CN" sz="2000" dirty="0">
                <a:solidFill>
                  <a:prstClr val="black"/>
                </a:solidFill>
                <a:latin typeface="Times New Roman" panose="02020603050405020304" pitchFamily="18" charset="0"/>
                <a:cs typeface="Times New Roman" panose="02020603050405020304" pitchFamily="18" charset="0"/>
              </a:rPr>
              <a:t>Atlas </a:t>
            </a:r>
            <a:r>
              <a:rPr lang="zh-CN" altLang="en-US" sz="2000" dirty="0">
                <a:solidFill>
                  <a:prstClr val="black"/>
                </a:solidFill>
                <a:latin typeface="Times New Roman" panose="02020603050405020304" pitchFamily="18" charset="0"/>
                <a:cs typeface="Times New Roman" panose="02020603050405020304" pitchFamily="18" charset="0"/>
              </a:rPr>
              <a:t>的形态和质量分布非常不同，它依然可以重现预期的动作。该策略不仅可以模仿参考动作，还可以从相当显著的干扰中恢复过来</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978" y="4241787"/>
            <a:ext cx="3849555" cy="2261614"/>
          </a:xfrm>
          <a:prstGeom prst="rect">
            <a:avLst/>
          </a:prstGeom>
        </p:spPr>
      </p:pic>
      <p:sp>
        <p:nvSpPr>
          <p:cNvPr id="16" name="右箭头 15"/>
          <p:cNvSpPr/>
          <p:nvPr/>
        </p:nvSpPr>
        <p:spPr>
          <a:xfrm rot="5400000">
            <a:off x="7133867" y="3934027"/>
            <a:ext cx="461665" cy="392615"/>
          </a:xfrm>
          <a:prstGeom prst="rightArrow">
            <a:avLst/>
          </a:prstGeom>
          <a:solidFill>
            <a:schemeClr val="accent2"/>
          </a:solidFill>
        </p:spPr>
        <p:txBody>
          <a:bodyPr wrap="square" rtlCol="0" anchor="ctr">
            <a:spAutoFit/>
          </a:bodyPr>
          <a:lstStyle/>
          <a:p>
            <a:pPr algn="ctr">
              <a:lnSpc>
                <a:spcPct val="130000"/>
              </a:lnSpc>
              <a:buClr>
                <a:schemeClr val="tx1"/>
              </a:buClr>
            </a:pPr>
            <a:endParaRPr kumimoji="1" lang="zh-CN" altLang="en-US" sz="2000" dirty="0" smtClean="0">
              <a:ln w="0"/>
              <a:solidFill>
                <a:schemeClr val="accent1"/>
              </a:solidFill>
              <a:effectLst>
                <a:outerShdw blurRad="38100" dist="25400" dir="5400000" algn="ctr" rotWithShape="0">
                  <a:srgbClr val="6E747A">
                    <a:alpha val="43000"/>
                  </a:srgbClr>
                </a:outerShdw>
              </a:effectLst>
            </a:endParaRPr>
          </a:p>
        </p:txBody>
      </p:sp>
      <p:pic>
        <p:nvPicPr>
          <p:cNvPr id="10" name="图片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25575" y="4506419"/>
            <a:ext cx="3685633" cy="2091597"/>
          </a:xfrm>
          <a:prstGeom prst="rect">
            <a:avLst/>
          </a:prstGeom>
        </p:spPr>
      </p:pic>
      <p:sp>
        <p:nvSpPr>
          <p:cNvPr id="12" name="矩形 11"/>
          <p:cNvSpPr/>
          <p:nvPr/>
        </p:nvSpPr>
        <p:spPr>
          <a:xfrm>
            <a:off x="9227275" y="4710874"/>
            <a:ext cx="2666442" cy="1323439"/>
          </a:xfrm>
          <a:prstGeom prst="rect">
            <a:avLst/>
          </a:prstGeom>
        </p:spPr>
        <p:txBody>
          <a:bodyPr wrap="square">
            <a:spAutoFit/>
          </a:bodyPr>
          <a:lstStyle/>
          <a:p>
            <a:r>
              <a:rPr lang="zh-CN" altLang="en-US" sz="2000" dirty="0">
                <a:solidFill>
                  <a:prstClr val="black"/>
                </a:solidFill>
                <a:latin typeface="Times New Roman" panose="02020603050405020304" pitchFamily="18" charset="0"/>
                <a:cs typeface="Times New Roman" panose="02020603050405020304" pitchFamily="18" charset="0"/>
              </a:rPr>
              <a:t>训练 </a:t>
            </a:r>
            <a:r>
              <a:rPr lang="en-US" altLang="zh-CN" sz="2000" dirty="0">
                <a:solidFill>
                  <a:prstClr val="black"/>
                </a:solidFill>
                <a:latin typeface="Times New Roman" panose="02020603050405020304" pitchFamily="18" charset="0"/>
                <a:cs typeface="Times New Roman" panose="02020603050405020304" pitchFamily="18" charset="0"/>
              </a:rPr>
              <a:t>Atlas </a:t>
            </a:r>
            <a:r>
              <a:rPr lang="zh-CN" altLang="en-US" sz="2000" dirty="0">
                <a:solidFill>
                  <a:prstClr val="black"/>
                </a:solidFill>
                <a:latin typeface="Times New Roman" panose="02020603050405020304" pitchFamily="18" charset="0"/>
                <a:cs typeface="Times New Roman" panose="02020603050405020304" pitchFamily="18" charset="0"/>
              </a:rPr>
              <a:t>来完成回旋踢，即使存在外部扰动，训练出的策略也极为稳健。</a:t>
            </a:r>
          </a:p>
        </p:txBody>
      </p:sp>
    </p:spTree>
    <p:custDataLst>
      <p:tags r:id="rId1"/>
    </p:custDataLst>
    <p:extLst>
      <p:ext uri="{BB962C8B-B14F-4D97-AF65-F5344CB8AC3E}">
        <p14:creationId xmlns:p14="http://schemas.microsoft.com/office/powerpoint/2010/main" val="196492885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439406" y="611106"/>
              <a:ext cx="902811" cy="523220"/>
            </a:xfrm>
            <a:prstGeom prst="rect">
              <a:avLst/>
            </a:prstGeom>
            <a:noFill/>
          </p:spPr>
          <p:txBody>
            <a:bodyPr wrap="none" rtlCol="0">
              <a:spAutoFit/>
            </a:bodyPr>
            <a:lstStyle/>
            <a:p>
              <a:r>
                <a:rPr lang="zh-CN" altLang="en-US" sz="2800" b="1" dirty="0" smtClean="0">
                  <a:solidFill>
                    <a:prstClr val="white"/>
                  </a:solidFill>
                  <a:latin typeface="Times New Roman" panose="02020603050405020304" pitchFamily="18" charset="0"/>
                  <a:cs typeface="Times New Roman" panose="02020603050405020304" pitchFamily="18" charset="0"/>
                </a:rPr>
                <a:t>小结</a:t>
              </a:r>
              <a:endParaRPr lang="zh-CN" altLang="es-ES_tradnl" sz="2800" b="1" dirty="0">
                <a:solidFill>
                  <a:prstClr val="white"/>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2843808" y="663079"/>
              <a:ext cx="2646878"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缺少动作捕捉片段</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8" name="矩形 17"/>
          <p:cNvSpPr/>
          <p:nvPr/>
        </p:nvSpPr>
        <p:spPr>
          <a:xfrm>
            <a:off x="48829" y="1232545"/>
            <a:ext cx="5642418" cy="3323987"/>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smtClean="0">
                <a:solidFill>
                  <a:prstClr val="black"/>
                </a:solidFill>
                <a:latin typeface="Times New Roman" panose="02020603050405020304" pitchFamily="18" charset="0"/>
                <a:cs typeface="Times New Roman" panose="02020603050405020304" pitchFamily="18" charset="0"/>
              </a:rPr>
              <a:t>缺少</a:t>
            </a:r>
            <a:r>
              <a:rPr lang="zh-CN" altLang="en-US" sz="2000" b="1" dirty="0">
                <a:solidFill>
                  <a:prstClr val="black"/>
                </a:solidFill>
                <a:latin typeface="Times New Roman" panose="02020603050405020304" pitchFamily="18" charset="0"/>
                <a:cs typeface="Times New Roman" panose="02020603050405020304" pitchFamily="18" charset="0"/>
              </a:rPr>
              <a:t>动作捕捉</a:t>
            </a:r>
            <a:r>
              <a:rPr lang="zh-CN" altLang="en-US" sz="2000" b="1" dirty="0" smtClean="0">
                <a:solidFill>
                  <a:prstClr val="black"/>
                </a:solidFill>
                <a:latin typeface="Times New Roman" panose="02020603050405020304" pitchFamily="18" charset="0"/>
                <a:cs typeface="Times New Roman" panose="02020603050405020304" pitchFamily="18" charset="0"/>
              </a:rPr>
              <a:t>片段</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但是</a:t>
            </a:r>
            <a:r>
              <a:rPr lang="zh-CN" altLang="en-US" sz="2000" dirty="0" smtClean="0"/>
              <a:t>如果没有</a:t>
            </a:r>
            <a:r>
              <a:rPr lang="zh-CN" altLang="en-US" sz="2000" dirty="0"/>
              <a:t>动作捕捉片段，该怎么办？</a:t>
            </a:r>
            <a:r>
              <a:rPr lang="zh-CN" altLang="en-US" sz="2000" dirty="0" smtClean="0"/>
              <a:t>假设他们想</a:t>
            </a:r>
            <a:r>
              <a:rPr lang="zh-CN" altLang="en-US" sz="2000" dirty="0"/>
              <a:t>要模拟霸王龙。因各种原因，捕捉霸王龙的动作不现实。所以，作为替代</a:t>
            </a:r>
            <a:r>
              <a:rPr lang="zh-CN" altLang="en-US" sz="2000" dirty="0" smtClean="0"/>
              <a:t>，他们可以</a:t>
            </a:r>
            <a:r>
              <a:rPr lang="zh-CN" altLang="en-US" sz="2000" dirty="0"/>
              <a:t>用手绘的艺术动画来做关键帧，然后训练策略来模拟这些动作。</a:t>
            </a:r>
            <a:r>
              <a:rPr lang="zh-CN" altLang="en-US" sz="2000" dirty="0" smtClean="0">
                <a:solidFill>
                  <a:prstClr val="black"/>
                </a:solidFill>
                <a:latin typeface="Times New Roman" panose="02020603050405020304" pitchFamily="18" charset="0"/>
                <a:cs typeface="Times New Roman" panose="02020603050405020304" pitchFamily="18" charset="0"/>
              </a:rPr>
              <a:t/>
            </a:r>
            <a:br>
              <a:rPr lang="zh-CN" altLang="en-US" sz="2000" dirty="0" smtClean="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22</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7160455" y="3390314"/>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sp>
        <p:nvSpPr>
          <p:cNvPr id="3" name="右箭头 2"/>
          <p:cNvSpPr/>
          <p:nvPr/>
        </p:nvSpPr>
        <p:spPr>
          <a:xfrm rot="5400000">
            <a:off x="2552770" y="3547976"/>
            <a:ext cx="426586" cy="392615"/>
          </a:xfrm>
          <a:prstGeom prst="rightArrow">
            <a:avLst/>
          </a:prstGeom>
          <a:solidFill>
            <a:schemeClr val="accent2"/>
          </a:solidFill>
        </p:spPr>
        <p:txBody>
          <a:bodyPr wrap="square" rtlCol="0" anchor="ctr">
            <a:spAutoFit/>
          </a:bodyPr>
          <a:lstStyle/>
          <a:p>
            <a:pPr algn="ctr">
              <a:lnSpc>
                <a:spcPct val="130000"/>
              </a:lnSpc>
              <a:buClr>
                <a:schemeClr val="tx1"/>
              </a:buClr>
            </a:pPr>
            <a:endParaRPr kumimoji="1" lang="zh-CN" altLang="en-US" sz="2000" dirty="0" smtClean="0">
              <a:ln w="0"/>
              <a:solidFill>
                <a:schemeClr val="accent1"/>
              </a:solidFill>
              <a:effectLst>
                <a:outerShdw blurRad="38100" dist="25400" dir="5400000" algn="ctr" rotWithShape="0">
                  <a:srgbClr val="6E747A">
                    <a:alpha val="43000"/>
                  </a:srgbClr>
                </a:outerShdw>
              </a:effectLst>
            </a:endParaRPr>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2053" y="4505242"/>
            <a:ext cx="4835404" cy="1734701"/>
          </a:xfrm>
          <a:prstGeom prst="rect">
            <a:avLst/>
          </a:prstGeom>
        </p:spPr>
      </p:pic>
      <p:sp>
        <p:nvSpPr>
          <p:cNvPr id="19" name="矩形 18"/>
          <p:cNvSpPr/>
          <p:nvPr/>
        </p:nvSpPr>
        <p:spPr>
          <a:xfrm>
            <a:off x="5939982" y="2387354"/>
            <a:ext cx="5642418" cy="3323987"/>
          </a:xfrm>
          <a:prstGeom prst="rect">
            <a:avLst/>
          </a:prstGeom>
        </p:spPr>
        <p:txBody>
          <a:bodyPr wrap="square">
            <a:spAutoFit/>
          </a:bodyPr>
          <a:lstStyle/>
          <a:p>
            <a:pPr marL="285750" indent="-285750">
              <a:lnSpc>
                <a:spcPct val="150000"/>
              </a:lnSpc>
              <a:buFont typeface="Wingdings" panose="05000000000000000000" pitchFamily="2" charset="2"/>
              <a:buChar char="p"/>
            </a:pPr>
            <a:r>
              <a:rPr lang="en-US" altLang="zh-CN" sz="2000" b="1" smtClean="0">
                <a:solidFill>
                  <a:prstClr val="black"/>
                </a:solidFill>
                <a:latin typeface="Times New Roman" panose="02020603050405020304" pitchFamily="18" charset="0"/>
                <a:cs typeface="Times New Roman" panose="02020603050405020304" pitchFamily="18" charset="0"/>
              </a:rPr>
              <a:t>Future</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smtClean="0"/>
              <a:t>一个简单的方法表现都很惊人。只是最小化循迹误差（</a:t>
            </a:r>
            <a:r>
              <a:rPr lang="en-US" altLang="zh-CN" sz="2000" dirty="0" smtClean="0"/>
              <a:t>tracking error</a:t>
            </a:r>
            <a:r>
              <a:rPr lang="zh-CN" altLang="en-US" sz="2000" dirty="0" smtClean="0"/>
              <a:t>），就能训练掌握不同特征和技能的策略。希望该研究有助于启发为虚拟和现实机器人开发更多动态动作技能。</a:t>
            </a:r>
          </a:p>
          <a:p>
            <a:pPr>
              <a:lnSpc>
                <a:spcPct val="150000"/>
              </a:lnSpc>
            </a:pPr>
            <a:r>
              <a:rPr lang="zh-CN" altLang="en-US" sz="2000" dirty="0" smtClean="0">
                <a:solidFill>
                  <a:prstClr val="black"/>
                </a:solidFill>
                <a:latin typeface="Times New Roman" panose="02020603050405020304" pitchFamily="18" charset="0"/>
                <a:cs typeface="Times New Roman" panose="02020603050405020304" pitchFamily="18" charset="0"/>
              </a:rPr>
              <a:t/>
            </a:r>
            <a:br>
              <a:rPr lang="zh-CN" altLang="en-US" sz="2000" dirty="0" smtClean="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103856709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a:xfrm>
            <a:off x="1631504" y="548680"/>
            <a:ext cx="3491880" cy="1008112"/>
          </a:xfrm>
          <a:prstGeom prst="parallelogram">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平行四边形 2"/>
          <p:cNvSpPr/>
          <p:nvPr/>
        </p:nvSpPr>
        <p:spPr>
          <a:xfrm>
            <a:off x="3071664" y="1052736"/>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p:nvSpPr>
        <p:spPr>
          <a:xfrm>
            <a:off x="8976320" y="6309320"/>
            <a:ext cx="1475656" cy="28803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9134070" y="6335743"/>
            <a:ext cx="706347" cy="276999"/>
          </a:xfrm>
          <a:prstGeom prst="rect">
            <a:avLst/>
          </a:prstGeom>
          <a:noFill/>
        </p:spPr>
        <p:txBody>
          <a:bodyPr wrap="none" rtlCol="0">
            <a:spAutoFit/>
          </a:bodyPr>
          <a:lstStyle/>
          <a:p>
            <a:r>
              <a:rPr lang="en-US" altLang="zh-CN" sz="1200" dirty="0">
                <a:solidFill>
                  <a:schemeClr val="bg1"/>
                </a:solidFill>
                <a:latin typeface="Arial" pitchFamily="34" charset="0"/>
                <a:cs typeface="Arial" pitchFamily="34" charset="0"/>
              </a:rPr>
              <a:t>PART </a:t>
            </a:r>
            <a:r>
              <a:rPr lang="en-US" altLang="zh-CN" sz="1200" dirty="0" smtClean="0">
                <a:solidFill>
                  <a:schemeClr val="bg1"/>
                </a:solidFill>
                <a:latin typeface="Arial" pitchFamily="34" charset="0"/>
                <a:cs typeface="Arial" pitchFamily="34" charset="0"/>
              </a:rPr>
              <a:t>6</a:t>
            </a:r>
            <a:endParaRPr lang="zh-CN" altLang="en-US" sz="1200" dirty="0">
              <a:solidFill>
                <a:schemeClr val="bg1"/>
              </a:solidFill>
              <a:latin typeface="Arial" pitchFamily="34" charset="0"/>
              <a:cs typeface="Arial" pitchFamily="34" charset="0"/>
            </a:endParaRPr>
          </a:p>
        </p:txBody>
      </p:sp>
      <p:sp>
        <p:nvSpPr>
          <p:cNvPr id="8" name="平行四边形 7"/>
          <p:cNvSpPr/>
          <p:nvPr/>
        </p:nvSpPr>
        <p:spPr>
          <a:xfrm>
            <a:off x="6384032" y="6309320"/>
            <a:ext cx="2555776" cy="288032"/>
          </a:xfrm>
          <a:prstGeom prst="parallelogram">
            <a:avLst/>
          </a:prstGeom>
          <a:solidFill>
            <a:schemeClr val="bg1">
              <a:lumMod val="85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1"/>
          <p:cNvSpPr txBox="1">
            <a:spLocks noChangeArrowheads="1"/>
          </p:cNvSpPr>
          <p:nvPr/>
        </p:nvSpPr>
        <p:spPr bwMode="auto">
          <a:xfrm>
            <a:off x="2135561" y="2695434"/>
            <a:ext cx="7443093" cy="11621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algn="ctr">
              <a:lnSpc>
                <a:spcPct val="114000"/>
              </a:lnSpc>
            </a:pPr>
            <a:r>
              <a:rPr lang="zh-CN" altLang="en-US" sz="6600" b="1" dirty="0" smtClean="0">
                <a:solidFill>
                  <a:schemeClr val="accent2"/>
                </a:solidFill>
                <a:latin typeface="微软雅黑" pitchFamily="34" charset="-122"/>
                <a:ea typeface="微软雅黑" pitchFamily="34" charset="-122"/>
              </a:rPr>
              <a:t>致谢</a:t>
            </a:r>
            <a:endParaRPr lang="zh-CN" altLang="en-US" sz="6600" b="1" dirty="0">
              <a:solidFill>
                <a:schemeClr val="accent2"/>
              </a:solidFill>
              <a:latin typeface="微软雅黑" pitchFamily="34" charset="-122"/>
              <a:ea typeface="微软雅黑" pitchFamily="34" charset="-122"/>
            </a:endParaRPr>
          </a:p>
        </p:txBody>
      </p:sp>
      <p:sp>
        <p:nvSpPr>
          <p:cNvPr id="14" name="TextBox 2"/>
          <p:cNvSpPr txBox="1"/>
          <p:nvPr/>
        </p:nvSpPr>
        <p:spPr>
          <a:xfrm>
            <a:off x="3791744" y="1196752"/>
            <a:ext cx="1055674" cy="400110"/>
          </a:xfrm>
          <a:prstGeom prst="rect">
            <a:avLst/>
          </a:prstGeom>
          <a:noFill/>
          <a:ln>
            <a:noFill/>
          </a:ln>
        </p:spPr>
        <p:txBody>
          <a:bodyPr wrap="none">
            <a:spAutoFit/>
          </a:bodyPr>
          <a:ls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a:lstStyle>
          <a:p>
            <a:pPr>
              <a:defRPr/>
            </a:pPr>
            <a:r>
              <a:rPr lang="en-US" altLang="zh-CN" sz="2000" dirty="0">
                <a:solidFill>
                  <a:schemeClr val="bg1"/>
                </a:solidFill>
                <a:latin typeface="Arial" pitchFamily="34" charset="0"/>
                <a:ea typeface="微软雅黑" pitchFamily="34" charset="-122"/>
                <a:cs typeface="Arial" pitchFamily="34" charset="0"/>
              </a:rPr>
              <a:t>PART </a:t>
            </a:r>
            <a:r>
              <a:rPr lang="en-US" altLang="zh-CN" sz="2000" dirty="0" smtClean="0">
                <a:solidFill>
                  <a:schemeClr val="bg1"/>
                </a:solidFill>
                <a:latin typeface="Arial" pitchFamily="34" charset="0"/>
                <a:ea typeface="微软雅黑" pitchFamily="34" charset="-122"/>
                <a:cs typeface="Arial" pitchFamily="34" charset="0"/>
              </a:rPr>
              <a:t>6</a:t>
            </a:r>
            <a:endParaRPr lang="zh-CN" altLang="en-US" sz="2000" dirty="0">
              <a:solidFill>
                <a:schemeClr val="bg1"/>
              </a:solidFill>
              <a:latin typeface="Arial" pitchFamily="34" charset="0"/>
              <a:ea typeface="微软雅黑" pitchFamily="34" charset="-122"/>
              <a:cs typeface="Arial" pitchFamily="34" charset="0"/>
            </a:endParaRPr>
          </a:p>
        </p:txBody>
      </p:sp>
      <p:cxnSp>
        <p:nvCxnSpPr>
          <p:cNvPr id="15" name="直接连接符 14"/>
          <p:cNvCxnSpPr/>
          <p:nvPr/>
        </p:nvCxnSpPr>
        <p:spPr>
          <a:xfrm>
            <a:off x="2928145" y="2418463"/>
            <a:ext cx="6264275" cy="1587"/>
          </a:xfrm>
          <a:prstGeom prst="line">
            <a:avLst/>
          </a:prstGeom>
          <a:noFill/>
          <a:ln w="9525" cap="flat" cmpd="sng" algn="ctr">
            <a:solidFill>
              <a:schemeClr val="accent2"/>
            </a:solidFill>
            <a:prstDash val="solid"/>
          </a:ln>
          <a:effectLst/>
        </p:spPr>
      </p:cxnSp>
      <p:cxnSp>
        <p:nvCxnSpPr>
          <p:cNvPr id="16" name="直接连接符 15"/>
          <p:cNvCxnSpPr/>
          <p:nvPr/>
        </p:nvCxnSpPr>
        <p:spPr>
          <a:xfrm>
            <a:off x="2999583" y="4147249"/>
            <a:ext cx="6264275" cy="1588"/>
          </a:xfrm>
          <a:prstGeom prst="line">
            <a:avLst/>
          </a:prstGeom>
          <a:noFill/>
          <a:ln w="9525" cap="flat" cmpd="sng" algn="ctr">
            <a:solidFill>
              <a:schemeClr val="accent2"/>
            </a:solidFill>
            <a:prstDash val="solid"/>
          </a:ln>
          <a:effectLst/>
        </p:spPr>
      </p:cxnSp>
      <p:sp>
        <p:nvSpPr>
          <p:cNvPr id="17" name="灯片编号占位符 1"/>
          <p:cNvSpPr>
            <a:spLocks noGrp="1"/>
          </p:cNvSpPr>
          <p:nvPr>
            <p:ph type="sldNum" sz="quarter" idx="12"/>
          </p:nvPr>
        </p:nvSpPr>
        <p:spPr>
          <a:xfrm>
            <a:off x="8737600" y="6168050"/>
            <a:ext cx="2844800" cy="365125"/>
          </a:xfrm>
        </p:spPr>
        <p:txBody>
          <a:bodyPr/>
          <a:lstStyle/>
          <a:p>
            <a:r>
              <a:rPr lang="en-US" altLang="zh-CN" dirty="0" smtClean="0">
                <a:solidFill>
                  <a:prstClr val="black"/>
                </a:solidFill>
              </a:rPr>
              <a:t>15</a:t>
            </a:r>
            <a:endParaRPr lang="zh-CN" altLang="en-US" dirty="0">
              <a:solidFill>
                <a:prstClr val="black"/>
              </a:solidFill>
            </a:endParaRPr>
          </a:p>
        </p:txBody>
      </p:sp>
    </p:spTree>
    <p:extLst>
      <p:ext uri="{BB962C8B-B14F-4D97-AF65-F5344CB8AC3E}">
        <p14:creationId xmlns:p14="http://schemas.microsoft.com/office/powerpoint/2010/main" val="1474820143"/>
      </p:ext>
    </p:extLst>
  </p:cSld>
  <p:clrMapOvr>
    <a:masterClrMapping/>
  </p:clrMapOvr>
  <p:transition spd="slow">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703512" y="548680"/>
            <a:ext cx="8856984" cy="1026115"/>
            <a:chOff x="179512" y="548680"/>
            <a:chExt cx="8856984" cy="1026115"/>
          </a:xfrm>
        </p:grpSpPr>
        <p:sp>
          <p:nvSpPr>
            <p:cNvPr id="4" name="平行四边形 3"/>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cs typeface="Times New Roman" panose="02020603050405020304" pitchFamily="18" charset="0"/>
              </a:endParaRPr>
            </a:p>
          </p:txBody>
        </p:sp>
        <p:sp>
          <p:nvSpPr>
            <p:cNvPr id="5" name="平行四边形 4"/>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mj-ea"/>
                <a:ea typeface="+mj-ea"/>
                <a:cs typeface="Times New Roman" panose="02020603050405020304" pitchFamily="18" charset="0"/>
              </a:endParaRPr>
            </a:p>
          </p:txBody>
        </p:sp>
        <p:sp>
          <p:nvSpPr>
            <p:cNvPr id="6" name="TextBox 7"/>
            <p:cNvSpPr txBox="1"/>
            <p:nvPr/>
          </p:nvSpPr>
          <p:spPr>
            <a:xfrm>
              <a:off x="611560" y="620688"/>
              <a:ext cx="902811" cy="954107"/>
            </a:xfrm>
            <a:prstGeom prst="rect">
              <a:avLst/>
            </a:prstGeom>
            <a:noFill/>
          </p:spPr>
          <p:txBody>
            <a:bodyPr wrap="none" rtlCol="0">
              <a:spAutoFit/>
            </a:bodyPr>
            <a:lstStyle/>
            <a:p>
              <a:r>
                <a:rPr lang="zh-CN" altLang="en-US" sz="2800" b="1" dirty="0">
                  <a:solidFill>
                    <a:prstClr val="white"/>
                  </a:solidFill>
                  <a:latin typeface="+mj-ea"/>
                  <a:cs typeface="Times New Roman" panose="02020603050405020304" pitchFamily="18" charset="0"/>
                </a:rPr>
                <a:t>致谢</a:t>
              </a:r>
            </a:p>
            <a:p>
              <a:endParaRPr lang="zh-CN" altLang="en-US" sz="2800" b="1" dirty="0">
                <a:solidFill>
                  <a:prstClr val="white"/>
                </a:solidFill>
                <a:latin typeface="+mj-ea"/>
                <a:ea typeface="+mj-ea"/>
                <a:cs typeface="Times New Roman" panose="02020603050405020304" pitchFamily="18" charset="0"/>
              </a:endParaRPr>
            </a:p>
          </p:txBody>
        </p:sp>
        <p:sp>
          <p:nvSpPr>
            <p:cNvPr id="7" name="TextBox 8"/>
            <p:cNvSpPr txBox="1"/>
            <p:nvPr/>
          </p:nvSpPr>
          <p:spPr>
            <a:xfrm>
              <a:off x="2843808" y="663079"/>
              <a:ext cx="800219" cy="461665"/>
            </a:xfrm>
            <a:prstGeom prst="rect">
              <a:avLst/>
            </a:prstGeom>
            <a:noFill/>
          </p:spPr>
          <p:txBody>
            <a:bodyPr wrap="none" rtlCol="0">
              <a:spAutoFit/>
            </a:bodyPr>
            <a:lstStyle/>
            <a:p>
              <a:r>
                <a:rPr lang="zh-CN" altLang="en-US" sz="2400" b="1" dirty="0">
                  <a:solidFill>
                    <a:srgbClr val="297FD5"/>
                  </a:solidFill>
                  <a:latin typeface="+mj-ea"/>
                  <a:ea typeface="+mj-ea"/>
                  <a:cs typeface="Times New Roman" panose="02020603050405020304" pitchFamily="18" charset="0"/>
                </a:rPr>
                <a:t>致谢</a:t>
              </a:r>
            </a:p>
          </p:txBody>
        </p:sp>
      </p:grpSp>
      <p:sp>
        <p:nvSpPr>
          <p:cNvPr id="12" name="矩形 11"/>
          <p:cNvSpPr/>
          <p:nvPr/>
        </p:nvSpPr>
        <p:spPr>
          <a:xfrm>
            <a:off x="1112189" y="2300863"/>
            <a:ext cx="9993131" cy="1615827"/>
          </a:xfrm>
          <a:prstGeom prst="rect">
            <a:avLst/>
          </a:prstGeom>
        </p:spPr>
        <p:txBody>
          <a:bodyPr wrap="square">
            <a:spAutoFit/>
          </a:bodyPr>
          <a:lstStyle/>
          <a:p>
            <a:pPr indent="304800" algn="just">
              <a:lnSpc>
                <a:spcPct val="150000"/>
              </a:lnSpc>
              <a:spcAft>
                <a:spcPts val="0"/>
              </a:spcAft>
            </a:pPr>
            <a:r>
              <a:rPr lang="en-US" altLang="zh-CN" sz="2200" kern="100" dirty="0" smtClean="0">
                <a:latin typeface="+mj-ea"/>
                <a:ea typeface="+mj-ea"/>
              </a:rPr>
              <a:t>  </a:t>
            </a:r>
            <a:r>
              <a:rPr lang="zh-CN" altLang="en-US" sz="2200" kern="100" dirty="0" smtClean="0">
                <a:latin typeface="+mj-ea"/>
                <a:ea typeface="+mj-ea"/>
              </a:rPr>
              <a:t> 冬学期过半</a:t>
            </a:r>
            <a:r>
              <a:rPr lang="zh-CN" altLang="zh-CN" sz="2200" kern="100" dirty="0" smtClean="0">
                <a:latin typeface="+mj-ea"/>
                <a:ea typeface="+mj-ea"/>
              </a:rPr>
              <a:t>，我要感谢</a:t>
            </a:r>
            <a:r>
              <a:rPr lang="zh-CN" altLang="en-US" sz="2200" kern="100" dirty="0" smtClean="0">
                <a:latin typeface="+mj-ea"/>
                <a:ea typeface="+mj-ea"/>
              </a:rPr>
              <a:t>任课</a:t>
            </a:r>
            <a:r>
              <a:rPr lang="zh-CN" altLang="zh-CN" sz="2200" kern="100" dirty="0" smtClean="0">
                <a:latin typeface="+mj-ea"/>
                <a:ea typeface="+mj-ea"/>
              </a:rPr>
              <a:t>老师</a:t>
            </a:r>
            <a:r>
              <a:rPr lang="zh-CN" altLang="en-US" sz="2200" kern="100" dirty="0" smtClean="0">
                <a:latin typeface="+mj-ea"/>
                <a:ea typeface="+mj-ea"/>
              </a:rPr>
              <a:t>李启雷老师</a:t>
            </a:r>
            <a:r>
              <a:rPr lang="zh-CN" altLang="zh-CN" sz="2200" kern="100" dirty="0" smtClean="0">
                <a:latin typeface="+mj-ea"/>
                <a:ea typeface="+mj-ea"/>
              </a:rPr>
              <a:t>悉心</a:t>
            </a:r>
            <a:r>
              <a:rPr lang="zh-CN" altLang="zh-CN" sz="2200" kern="100" dirty="0">
                <a:latin typeface="+mj-ea"/>
                <a:ea typeface="+mj-ea"/>
              </a:rPr>
              <a:t>的</a:t>
            </a:r>
            <a:r>
              <a:rPr lang="zh-CN" altLang="zh-CN" sz="2200" kern="100" dirty="0" smtClean="0">
                <a:latin typeface="+mj-ea"/>
                <a:ea typeface="+mj-ea"/>
              </a:rPr>
              <a:t>教导</a:t>
            </a:r>
            <a:r>
              <a:rPr lang="zh-CN" altLang="en-US" sz="2200" kern="100" dirty="0" smtClean="0">
                <a:latin typeface="+mj-ea"/>
                <a:ea typeface="+mj-ea"/>
              </a:rPr>
              <a:t>，在老师的引导下，我学习到了许多。</a:t>
            </a:r>
            <a:r>
              <a:rPr lang="en-US" altLang="zh-CN" sz="2200" kern="100" dirty="0" smtClean="0">
                <a:latin typeface="+mj-ea"/>
                <a:ea typeface="+mj-ea"/>
              </a:rPr>
              <a:t>  </a:t>
            </a:r>
          </a:p>
          <a:p>
            <a:pPr indent="304800" algn="just">
              <a:lnSpc>
                <a:spcPct val="150000"/>
              </a:lnSpc>
              <a:spcAft>
                <a:spcPts val="0"/>
              </a:spcAft>
            </a:pPr>
            <a:r>
              <a:rPr lang="zh-CN" altLang="en-US" sz="2200" kern="100" dirty="0">
                <a:latin typeface="+mj-ea"/>
                <a:ea typeface="+mj-ea"/>
              </a:rPr>
              <a:t> </a:t>
            </a:r>
            <a:r>
              <a:rPr lang="zh-CN" altLang="en-US" sz="2200" kern="100" dirty="0" smtClean="0">
                <a:latin typeface="+mj-ea"/>
                <a:ea typeface="+mj-ea"/>
              </a:rPr>
              <a:t>  </a:t>
            </a:r>
            <a:r>
              <a:rPr lang="en-US" altLang="zh-CN" sz="2200" kern="100" dirty="0" smtClean="0">
                <a:latin typeface="+mj-ea"/>
                <a:ea typeface="+mj-ea"/>
              </a:rPr>
              <a:t>  </a:t>
            </a:r>
            <a:endParaRPr lang="zh-CN" altLang="zh-CN" sz="2200" kern="100" dirty="0">
              <a:effectLst/>
              <a:latin typeface="+mj-ea"/>
              <a:ea typeface="+mj-ea"/>
            </a:endParaRPr>
          </a:p>
        </p:txBody>
      </p:sp>
      <p:sp>
        <p:nvSpPr>
          <p:cNvPr id="14" name="灯片编号占位符 1"/>
          <p:cNvSpPr>
            <a:spLocks noGrp="1"/>
          </p:cNvSpPr>
          <p:nvPr>
            <p:ph type="sldNum" sz="quarter" idx="12"/>
          </p:nvPr>
        </p:nvSpPr>
        <p:spPr>
          <a:xfrm>
            <a:off x="8737600" y="6168050"/>
            <a:ext cx="2844800" cy="365125"/>
          </a:xfrm>
        </p:spPr>
        <p:txBody>
          <a:bodyPr/>
          <a:lstStyle/>
          <a:p>
            <a:r>
              <a:rPr lang="en-US" altLang="zh-CN" dirty="0" smtClean="0">
                <a:solidFill>
                  <a:prstClr val="black"/>
                </a:solidFill>
              </a:rPr>
              <a:t>16</a:t>
            </a:r>
            <a:endParaRPr lang="zh-CN" altLang="en-US" dirty="0">
              <a:solidFill>
                <a:prstClr val="black"/>
              </a:solidFill>
            </a:endParaRPr>
          </a:p>
        </p:txBody>
      </p:sp>
    </p:spTree>
    <p:extLst>
      <p:ext uri="{BB962C8B-B14F-4D97-AF65-F5344CB8AC3E}">
        <p14:creationId xmlns:p14="http://schemas.microsoft.com/office/powerpoint/2010/main" val="111499099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平行四边形 11"/>
          <p:cNvSpPr/>
          <p:nvPr/>
        </p:nvSpPr>
        <p:spPr>
          <a:xfrm>
            <a:off x="8976320" y="6309320"/>
            <a:ext cx="1475656" cy="28803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平行四边形 13"/>
          <p:cNvSpPr/>
          <p:nvPr/>
        </p:nvSpPr>
        <p:spPr>
          <a:xfrm>
            <a:off x="1775520" y="548680"/>
            <a:ext cx="1475656" cy="288032"/>
          </a:xfrm>
          <a:prstGeom prst="parallelogram">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平行四边形 15"/>
          <p:cNvSpPr/>
          <p:nvPr/>
        </p:nvSpPr>
        <p:spPr>
          <a:xfrm>
            <a:off x="6384032" y="6309320"/>
            <a:ext cx="2555776" cy="288032"/>
          </a:xfrm>
          <a:prstGeom prst="parallelogram">
            <a:avLst/>
          </a:prstGeom>
          <a:solidFill>
            <a:schemeClr val="bg1">
              <a:lumMod val="85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平行四边形 17"/>
          <p:cNvSpPr/>
          <p:nvPr/>
        </p:nvSpPr>
        <p:spPr>
          <a:xfrm>
            <a:off x="3287688" y="548680"/>
            <a:ext cx="2555776" cy="288032"/>
          </a:xfrm>
          <a:prstGeom prst="parallelogram">
            <a:avLst/>
          </a:prstGeom>
          <a:solidFill>
            <a:schemeClr val="bg1">
              <a:lumMod val="85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5735960" y="2151727"/>
            <a:ext cx="4176465" cy="2554545"/>
            <a:chOff x="4644007" y="2223735"/>
            <a:chExt cx="4176465" cy="2554545"/>
          </a:xfrm>
        </p:grpSpPr>
        <p:cxnSp>
          <p:nvCxnSpPr>
            <p:cNvPr id="20" name="直接连接符 19"/>
            <p:cNvCxnSpPr/>
            <p:nvPr/>
          </p:nvCxnSpPr>
          <p:spPr>
            <a:xfrm>
              <a:off x="4860032" y="3501008"/>
              <a:ext cx="396044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4644007" y="2223735"/>
              <a:ext cx="3262432" cy="2554545"/>
            </a:xfrm>
            <a:prstGeom prst="rect">
              <a:avLst/>
            </a:prstGeom>
            <a:noFill/>
          </p:spPr>
          <p:txBody>
            <a:bodyPr wrap="none" rtlCol="0">
              <a:spAutoFit/>
            </a:bodyPr>
            <a:lstStyle/>
            <a:p>
              <a:r>
                <a:rPr lang="zh-CN" altLang="en-US" sz="4000" b="1" dirty="0">
                  <a:solidFill>
                    <a:schemeClr val="accent2"/>
                  </a:solidFill>
                </a:rPr>
                <a:t>敬请批评指正</a:t>
              </a:r>
            </a:p>
            <a:p>
              <a:endParaRPr lang="en-US" altLang="zh-CN" sz="4000" b="1" dirty="0" smtClean="0">
                <a:solidFill>
                  <a:schemeClr val="accent2"/>
                </a:solidFill>
              </a:endParaRPr>
            </a:p>
            <a:p>
              <a:endParaRPr lang="en-US" altLang="zh-CN" sz="4000" b="1" dirty="0" smtClean="0">
                <a:solidFill>
                  <a:schemeClr val="accent2"/>
                </a:solidFill>
              </a:endParaRPr>
            </a:p>
            <a:p>
              <a:endParaRPr lang="zh-CN" altLang="en-US" sz="4000" b="1" dirty="0">
                <a:solidFill>
                  <a:schemeClr val="accent2"/>
                </a:solidFill>
              </a:endParaRPr>
            </a:p>
          </p:txBody>
        </p:sp>
        <p:sp>
          <p:nvSpPr>
            <p:cNvPr id="23" name="TextBox 22"/>
            <p:cNvSpPr txBox="1"/>
            <p:nvPr/>
          </p:nvSpPr>
          <p:spPr>
            <a:xfrm>
              <a:off x="4748143" y="3619762"/>
              <a:ext cx="800219" cy="338554"/>
            </a:xfrm>
            <a:prstGeom prst="rect">
              <a:avLst/>
            </a:prstGeom>
            <a:noFill/>
          </p:spPr>
          <p:txBody>
            <a:bodyPr wrap="none" rtlCol="0">
              <a:spAutoFit/>
            </a:bodyPr>
            <a:lstStyle/>
            <a:p>
              <a:r>
                <a:rPr lang="zh-CN" altLang="en-US" sz="1600" b="1" dirty="0" smtClean="0">
                  <a:solidFill>
                    <a:schemeClr val="accent2"/>
                  </a:solidFill>
                </a:rPr>
                <a:t>季豪杰</a:t>
              </a:r>
              <a:endParaRPr lang="zh-CN" altLang="en-US" sz="1600" b="1" dirty="0">
                <a:solidFill>
                  <a:schemeClr val="accent2"/>
                </a:solidFill>
              </a:endParaRPr>
            </a:p>
          </p:txBody>
        </p:sp>
      </p:grpSp>
      <p:sp>
        <p:nvSpPr>
          <p:cNvPr id="32" name="矩形 31"/>
          <p:cNvSpPr/>
          <p:nvPr/>
        </p:nvSpPr>
        <p:spPr>
          <a:xfrm>
            <a:off x="2351584" y="1916832"/>
            <a:ext cx="1728192" cy="1728192"/>
          </a:xfrm>
          <a:prstGeom prst="rect">
            <a:avLst/>
          </a:prstGeom>
          <a:solidFill>
            <a:schemeClr val="accent2">
              <a:lumMod val="60000"/>
              <a:lumOff val="40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p:cNvSpPr/>
          <p:nvPr/>
        </p:nvSpPr>
        <p:spPr>
          <a:xfrm>
            <a:off x="3935760" y="3717032"/>
            <a:ext cx="1728192" cy="1728192"/>
          </a:xfrm>
          <a:prstGeom prst="rect">
            <a:avLst/>
          </a:prstGeom>
          <a:solidFill>
            <a:schemeClr val="accent2">
              <a:lumMod val="60000"/>
              <a:lumOff val="40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4151784" y="2132856"/>
            <a:ext cx="1512168" cy="1512168"/>
          </a:xfrm>
          <a:prstGeom prst="rect">
            <a:avLst/>
          </a:prstGeom>
          <a:solidFill>
            <a:schemeClr val="bg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p:cNvSpPr/>
          <p:nvPr/>
        </p:nvSpPr>
        <p:spPr>
          <a:xfrm>
            <a:off x="2351584" y="3717032"/>
            <a:ext cx="1512168" cy="1512168"/>
          </a:xfrm>
          <a:prstGeom prst="rect">
            <a:avLst/>
          </a:prstGeom>
          <a:solidFill>
            <a:schemeClr val="bg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TextBox 27"/>
          <p:cNvSpPr txBox="1"/>
          <p:nvPr/>
        </p:nvSpPr>
        <p:spPr>
          <a:xfrm>
            <a:off x="9120336" y="6312396"/>
            <a:ext cx="1002197" cy="307777"/>
          </a:xfrm>
          <a:prstGeom prst="rect">
            <a:avLst/>
          </a:prstGeom>
          <a:noFill/>
        </p:spPr>
        <p:txBody>
          <a:bodyPr wrap="none" rtlCol="0">
            <a:spAutoFit/>
          </a:bodyPr>
          <a:lstStyle/>
          <a:p>
            <a:r>
              <a:rPr lang="en-US" altLang="zh-CN" sz="1400" b="1" kern="0" dirty="0" smtClean="0">
                <a:solidFill>
                  <a:schemeClr val="bg1"/>
                </a:solidFill>
                <a:latin typeface="Times New Roman" panose="02020603050405020304" pitchFamily="18" charset="0"/>
                <a:cs typeface="Times New Roman" panose="02020603050405020304" pitchFamily="18" charset="0"/>
              </a:rPr>
              <a:t>2018/12/26</a:t>
            </a:r>
            <a:endParaRPr lang="zh-CN" altLang="en-US" sz="1400" b="1" kern="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39938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a:xfrm>
            <a:off x="1045580" y="548680"/>
            <a:ext cx="3491880" cy="1008112"/>
          </a:xfrm>
          <a:prstGeom prst="parallelogram">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endParaRPr>
          </a:p>
        </p:txBody>
      </p:sp>
      <p:sp>
        <p:nvSpPr>
          <p:cNvPr id="3" name="平行四边形 2"/>
          <p:cNvSpPr/>
          <p:nvPr/>
        </p:nvSpPr>
        <p:spPr>
          <a:xfrm>
            <a:off x="2485740" y="1052736"/>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endParaRPr>
          </a:p>
        </p:txBody>
      </p:sp>
      <p:sp>
        <p:nvSpPr>
          <p:cNvPr id="6" name="平行四边形 5"/>
          <p:cNvSpPr/>
          <p:nvPr/>
        </p:nvSpPr>
        <p:spPr>
          <a:xfrm>
            <a:off x="9624394" y="6309320"/>
            <a:ext cx="1475656" cy="28803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endParaRPr>
          </a:p>
        </p:txBody>
      </p:sp>
      <p:sp>
        <p:nvSpPr>
          <p:cNvPr id="7" name="TextBox 6"/>
          <p:cNvSpPr txBox="1"/>
          <p:nvPr/>
        </p:nvSpPr>
        <p:spPr>
          <a:xfrm>
            <a:off x="9782144" y="6335743"/>
            <a:ext cx="723275" cy="276999"/>
          </a:xfrm>
          <a:prstGeom prst="rect">
            <a:avLst/>
          </a:prstGeom>
          <a:noFill/>
        </p:spPr>
        <p:txBody>
          <a:bodyPr wrap="none" rtlCol="0">
            <a:spAutoFit/>
          </a:bodyPr>
          <a:lstStyle/>
          <a:p>
            <a:r>
              <a:rPr lang="en-US" altLang="zh-CN" sz="1200" kern="0" dirty="0">
                <a:solidFill>
                  <a:schemeClr val="bg1"/>
                </a:solidFill>
                <a:latin typeface="Arial" pitchFamily="34" charset="0"/>
                <a:cs typeface="Arial" pitchFamily="34" charset="0"/>
              </a:rPr>
              <a:t>PART 1</a:t>
            </a:r>
            <a:endParaRPr lang="zh-CN" altLang="en-US" sz="1200" kern="0" dirty="0">
              <a:solidFill>
                <a:schemeClr val="bg1"/>
              </a:solidFill>
              <a:latin typeface="Arial" pitchFamily="34" charset="0"/>
              <a:cs typeface="Arial" pitchFamily="34" charset="0"/>
            </a:endParaRPr>
          </a:p>
        </p:txBody>
      </p:sp>
      <p:sp>
        <p:nvSpPr>
          <p:cNvPr id="8" name="平行四边形 7"/>
          <p:cNvSpPr/>
          <p:nvPr/>
        </p:nvSpPr>
        <p:spPr>
          <a:xfrm>
            <a:off x="7032106" y="6309320"/>
            <a:ext cx="2555776" cy="288032"/>
          </a:xfrm>
          <a:prstGeom prst="parallelogram">
            <a:avLst/>
          </a:prstGeom>
          <a:solidFill>
            <a:schemeClr val="bg1">
              <a:lumMod val="85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kern="0">
              <a:solidFill>
                <a:sysClr val="windowText" lastClr="000000"/>
              </a:solidFill>
            </a:endParaRPr>
          </a:p>
        </p:txBody>
      </p:sp>
      <p:sp>
        <p:nvSpPr>
          <p:cNvPr id="12" name="TextBox 11"/>
          <p:cNvSpPr txBox="1">
            <a:spLocks noChangeArrowheads="1"/>
          </p:cNvSpPr>
          <p:nvPr/>
        </p:nvSpPr>
        <p:spPr bwMode="auto">
          <a:xfrm>
            <a:off x="2384137" y="2446852"/>
            <a:ext cx="7443093" cy="11621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algn="ctr">
              <a:lnSpc>
                <a:spcPct val="114000"/>
              </a:lnSpc>
            </a:pPr>
            <a:r>
              <a:rPr lang="zh-CN" altLang="en-US" sz="6600" b="1" kern="0" dirty="0" smtClean="0">
                <a:solidFill>
                  <a:schemeClr val="accent2"/>
                </a:solidFill>
                <a:latin typeface="微软雅黑" pitchFamily="34" charset="-122"/>
                <a:ea typeface="微软雅黑" pitchFamily="34" charset="-122"/>
              </a:rPr>
              <a:t>摘要</a:t>
            </a:r>
            <a:endParaRPr lang="zh-CN" altLang="es-ES_tradnl" sz="6600" b="1" kern="0" dirty="0">
              <a:solidFill>
                <a:schemeClr val="accent2"/>
              </a:solidFill>
              <a:latin typeface="微软雅黑" pitchFamily="34" charset="-122"/>
              <a:ea typeface="微软雅黑" pitchFamily="34" charset="-122"/>
            </a:endParaRPr>
          </a:p>
        </p:txBody>
      </p:sp>
      <p:sp>
        <p:nvSpPr>
          <p:cNvPr id="14" name="TextBox 2"/>
          <p:cNvSpPr txBox="1"/>
          <p:nvPr/>
        </p:nvSpPr>
        <p:spPr>
          <a:xfrm>
            <a:off x="3205820" y="1196752"/>
            <a:ext cx="1055674" cy="400110"/>
          </a:xfrm>
          <a:prstGeom prst="rect">
            <a:avLst/>
          </a:prstGeom>
          <a:noFill/>
          <a:ln>
            <a:noFill/>
          </a:ln>
        </p:spPr>
        <p:txBody>
          <a:bodyPr wrap="none">
            <a:spAutoFit/>
          </a:bodyPr>
          <a:ls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a:lstStyle>
          <a:p>
            <a:pPr>
              <a:defRPr/>
            </a:pPr>
            <a:r>
              <a:rPr lang="en-US" altLang="zh-CN" sz="2000" dirty="0">
                <a:solidFill>
                  <a:schemeClr val="bg1"/>
                </a:solidFill>
                <a:latin typeface="Arial" pitchFamily="34" charset="0"/>
                <a:ea typeface="微软雅黑" pitchFamily="34" charset="-122"/>
                <a:cs typeface="Arial" pitchFamily="34" charset="0"/>
              </a:rPr>
              <a:t>PART 1</a:t>
            </a:r>
            <a:endParaRPr lang="zh-CN" altLang="en-US" sz="2000" dirty="0">
              <a:solidFill>
                <a:schemeClr val="bg1"/>
              </a:solidFill>
              <a:latin typeface="Arial" pitchFamily="34" charset="0"/>
              <a:ea typeface="微软雅黑" pitchFamily="34" charset="-122"/>
              <a:cs typeface="Arial" pitchFamily="34" charset="0"/>
            </a:endParaRPr>
          </a:p>
        </p:txBody>
      </p:sp>
      <p:cxnSp>
        <p:nvCxnSpPr>
          <p:cNvPr id="15" name="直接连接符 14"/>
          <p:cNvCxnSpPr/>
          <p:nvPr/>
        </p:nvCxnSpPr>
        <p:spPr>
          <a:xfrm>
            <a:off x="2937023" y="2169882"/>
            <a:ext cx="6264275" cy="1587"/>
          </a:xfrm>
          <a:prstGeom prst="line">
            <a:avLst/>
          </a:prstGeom>
          <a:noFill/>
          <a:ln w="9525" cap="flat" cmpd="sng" algn="ctr">
            <a:solidFill>
              <a:schemeClr val="accent2"/>
            </a:solidFill>
            <a:prstDash val="solid"/>
          </a:ln>
          <a:effectLst/>
        </p:spPr>
      </p:cxnSp>
      <p:cxnSp>
        <p:nvCxnSpPr>
          <p:cNvPr id="16" name="直接连接符 15"/>
          <p:cNvCxnSpPr/>
          <p:nvPr/>
        </p:nvCxnSpPr>
        <p:spPr>
          <a:xfrm>
            <a:off x="3008461" y="3898668"/>
            <a:ext cx="6264275" cy="1588"/>
          </a:xfrm>
          <a:prstGeom prst="line">
            <a:avLst/>
          </a:prstGeom>
          <a:noFill/>
          <a:ln w="9525" cap="flat" cmpd="sng" algn="ctr">
            <a:solidFill>
              <a:schemeClr val="accent2"/>
            </a:solidFill>
            <a:prstDash val="solid"/>
          </a:ln>
          <a:effectLst/>
        </p:spPr>
      </p:cxnSp>
      <p:sp>
        <p:nvSpPr>
          <p:cNvPr id="4" name="灯片编号占位符 3"/>
          <p:cNvSpPr>
            <a:spLocks noGrp="1"/>
          </p:cNvSpPr>
          <p:nvPr>
            <p:ph type="sldNum" sz="quarter" idx="12"/>
          </p:nvPr>
        </p:nvSpPr>
        <p:spPr>
          <a:xfrm>
            <a:off x="8737600" y="6258697"/>
            <a:ext cx="2844800" cy="365125"/>
          </a:xfrm>
        </p:spPr>
        <p:txBody>
          <a:bodyPr/>
          <a:lstStyle/>
          <a:p>
            <a:fld id="{0C913308-F349-4B6D-A68A-DD1791B4A57B}" type="slidenum">
              <a:rPr lang="zh-CN" altLang="en-US" smtClean="0"/>
              <a:t>3</a:t>
            </a:fld>
            <a:endParaRPr lang="zh-CN" altLang="en-US"/>
          </a:p>
        </p:txBody>
      </p:sp>
    </p:spTree>
    <p:extLst>
      <p:ext uri="{BB962C8B-B14F-4D97-AF65-F5344CB8AC3E}">
        <p14:creationId xmlns:p14="http://schemas.microsoft.com/office/powerpoint/2010/main" val="3439573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439406" y="611106"/>
              <a:ext cx="902811" cy="523220"/>
            </a:xfrm>
            <a:prstGeom prst="rect">
              <a:avLst/>
            </a:prstGeom>
            <a:noFill/>
          </p:spPr>
          <p:txBody>
            <a:bodyPr wrap="none" rtlCol="0">
              <a:spAutoFit/>
            </a:bodyPr>
            <a:lstStyle/>
            <a:p>
              <a:r>
                <a:rPr lang="zh-CN" altLang="en-US" sz="2800" b="1" dirty="0" smtClean="0">
                  <a:solidFill>
                    <a:prstClr val="white"/>
                  </a:solidFill>
                  <a:latin typeface="Times New Roman" panose="02020603050405020304" pitchFamily="18" charset="0"/>
                  <a:cs typeface="Times New Roman" panose="02020603050405020304" pitchFamily="18" charset="0"/>
                </a:rPr>
                <a:t>摘要</a:t>
              </a:r>
              <a:endParaRPr lang="zh-CN" altLang="es-ES_tradnl" sz="2800" b="1" dirty="0">
                <a:solidFill>
                  <a:prstClr val="white"/>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2843808" y="663079"/>
              <a:ext cx="800219"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摘要</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8" name="矩形 17"/>
          <p:cNvSpPr/>
          <p:nvPr/>
        </p:nvSpPr>
        <p:spPr>
          <a:xfrm>
            <a:off x="752221" y="1752959"/>
            <a:ext cx="6035033" cy="4247317"/>
          </a:xfrm>
          <a:prstGeom prst="rect">
            <a:avLst/>
          </a:prstGeom>
        </p:spPr>
        <p:txBody>
          <a:bodyPr wrap="square">
            <a:spAutoFit/>
          </a:bodyPr>
          <a:lstStyle/>
          <a:p>
            <a:pPr marL="285750" indent="-285750">
              <a:lnSpc>
                <a:spcPct val="150000"/>
              </a:lnSpc>
              <a:buFont typeface="Wingdings" panose="05000000000000000000" pitchFamily="2" charset="2"/>
              <a:buChar char="p"/>
            </a:pPr>
            <a:r>
              <a:rPr lang="mr-IN" altLang="zh-CN" sz="2000" b="1" dirty="0">
                <a:solidFill>
                  <a:prstClr val="black"/>
                </a:solidFill>
                <a:latin typeface="Times New Roman" panose="02020603050405020304" pitchFamily="18" charset="0"/>
                <a:cs typeface="Times New Roman" panose="02020603050405020304" pitchFamily="18" charset="0"/>
              </a:rPr>
              <a:t>“18</a:t>
            </a:r>
            <a:r>
              <a:rPr lang="zh-CN" altLang="mr-IN" sz="2000" b="1" dirty="0">
                <a:solidFill>
                  <a:prstClr val="black"/>
                </a:solidFill>
                <a:latin typeface="Times New Roman" panose="02020603050405020304" pitchFamily="18" charset="0"/>
                <a:cs typeface="Times New Roman" panose="02020603050405020304" pitchFamily="18" charset="0"/>
              </a:rPr>
              <a:t>般武艺”</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smtClean="0"/>
              <a:t>        让</a:t>
            </a:r>
            <a:r>
              <a:rPr lang="zh-CN" altLang="en-US" sz="2000" dirty="0"/>
              <a:t>一个动画角色通过“强化学习”的方法学习一些视频剪辑的动作，然后，再把它扔到陌生环境里，就可以自己适应复杂环境；或者给它指定一项任务，能自己完成相应的动作，而且非常自然。他们教会了</a:t>
            </a:r>
            <a:r>
              <a:rPr lang="en-US" altLang="zh-CN" sz="2000" dirty="0"/>
              <a:t>AI</a:t>
            </a:r>
            <a:r>
              <a:rPr lang="zh-CN" altLang="en-US" sz="2000" dirty="0"/>
              <a:t>智能体完成</a:t>
            </a:r>
            <a:r>
              <a:rPr lang="en-US" altLang="zh-CN" sz="2000" dirty="0"/>
              <a:t>24</a:t>
            </a:r>
            <a:r>
              <a:rPr lang="zh-CN" altLang="en-US" sz="2000" dirty="0"/>
              <a:t>种动作，走路、跑步就不用说了，还包括翻跟斗、侧翻跳、投球、高踢腿等等高能动作。</a:t>
            </a:r>
          </a:p>
          <a:p>
            <a:pPr>
              <a:lnSpc>
                <a:spcPct val="150000"/>
              </a:lnSpc>
            </a:pPr>
            <a:r>
              <a:rPr lang="zh-CN" altLang="en-US" sz="2000" dirty="0">
                <a:solidFill>
                  <a:prstClr val="black"/>
                </a:solidFill>
                <a:latin typeface="Times New Roman" panose="02020603050405020304" pitchFamily="18" charset="0"/>
                <a:cs typeface="Times New Roman" panose="02020603050405020304" pitchFamily="18" charset="0"/>
              </a:rPr>
              <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4</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5" name="矩形 4"/>
          <p:cNvSpPr/>
          <p:nvPr/>
        </p:nvSpPr>
        <p:spPr>
          <a:xfrm>
            <a:off x="7829078" y="3309335"/>
            <a:ext cx="3493200" cy="1323439"/>
          </a:xfrm>
          <a:prstGeom prst="rect">
            <a:avLst/>
          </a:prstGeom>
        </p:spPr>
        <p:txBody>
          <a:bodyPr wrap="none">
            <a:spAutoFit/>
          </a:bodyPr>
          <a:lstStyle/>
          <a:p>
            <a:pPr>
              <a:lnSpc>
                <a:spcPct val="200000"/>
              </a:lnSpc>
            </a:pPr>
            <a:r>
              <a:rPr lang="en-US" altLang="zh-CN" sz="2000" dirty="0">
                <a:solidFill>
                  <a:srgbClr val="FF0000"/>
                </a:solidFill>
              </a:rPr>
              <a:t>2018</a:t>
            </a:r>
            <a:r>
              <a:rPr lang="zh-CN" altLang="en-US" sz="2000" dirty="0">
                <a:solidFill>
                  <a:srgbClr val="FF0000"/>
                </a:solidFill>
              </a:rPr>
              <a:t>年</a:t>
            </a:r>
            <a:r>
              <a:rPr lang="en-US" altLang="zh-CN" sz="2000" dirty="0">
                <a:solidFill>
                  <a:srgbClr val="FF0000"/>
                </a:solidFill>
              </a:rPr>
              <a:t>4</a:t>
            </a:r>
            <a:r>
              <a:rPr lang="zh-CN" altLang="en-US" sz="2000" dirty="0">
                <a:solidFill>
                  <a:srgbClr val="FF0000"/>
                </a:solidFill>
              </a:rPr>
              <a:t>月伯克利</a:t>
            </a:r>
            <a:r>
              <a:rPr lang="en-US" altLang="zh-CN" sz="2000" dirty="0">
                <a:solidFill>
                  <a:srgbClr val="FF0000"/>
                </a:solidFill>
              </a:rPr>
              <a:t>BAIR</a:t>
            </a:r>
            <a:r>
              <a:rPr lang="zh-CN" altLang="en-US" sz="2000" dirty="0" smtClean="0">
                <a:solidFill>
                  <a:srgbClr val="FF0000"/>
                </a:solidFill>
              </a:rPr>
              <a:t>实验室</a:t>
            </a:r>
            <a:endParaRPr lang="en-US" altLang="zh-CN" sz="2000" dirty="0" smtClean="0">
              <a:solidFill>
                <a:srgbClr val="FF0000"/>
              </a:solidFill>
            </a:endParaRPr>
          </a:p>
          <a:p>
            <a:pPr>
              <a:lnSpc>
                <a:spcPct val="200000"/>
              </a:lnSpc>
            </a:pPr>
            <a:r>
              <a:rPr lang="en-US" altLang="zh-CN" sz="2000" dirty="0" err="1" smtClean="0">
                <a:solidFill>
                  <a:srgbClr val="FF0000"/>
                </a:solidFill>
              </a:rPr>
              <a:t>DeepMimic</a:t>
            </a:r>
            <a:r>
              <a:rPr lang="zh-CN" altLang="en-US" sz="2000" dirty="0">
                <a:solidFill>
                  <a:srgbClr val="FF0000"/>
                </a:solidFill>
              </a:rPr>
              <a:t>模型</a:t>
            </a:r>
            <a:endParaRPr lang="en-US" altLang="zh-CN" sz="2000" dirty="0" smtClean="0">
              <a:solidFill>
                <a:srgbClr val="FF0000"/>
              </a:solidFill>
            </a:endParaRPr>
          </a:p>
        </p:txBody>
      </p:sp>
      <p:sp>
        <p:nvSpPr>
          <p:cNvPr id="2" name="右箭头 1"/>
          <p:cNvSpPr/>
          <p:nvPr/>
        </p:nvSpPr>
        <p:spPr>
          <a:xfrm>
            <a:off x="7160455" y="3390314"/>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sp>
        <p:nvSpPr>
          <p:cNvPr id="3" name="右箭头 2"/>
          <p:cNvSpPr/>
          <p:nvPr/>
        </p:nvSpPr>
        <p:spPr>
          <a:xfrm>
            <a:off x="7021828" y="3530991"/>
            <a:ext cx="668623" cy="392615"/>
          </a:xfrm>
          <a:prstGeom prst="rightArrow">
            <a:avLst/>
          </a:prstGeom>
          <a:solidFill>
            <a:schemeClr val="accent2"/>
          </a:solidFill>
        </p:spPr>
        <p:txBody>
          <a:bodyPr wrap="square" rtlCol="0" anchor="ctr">
            <a:spAutoFit/>
          </a:bodyPr>
          <a:lstStyle/>
          <a:p>
            <a:pPr algn="ctr">
              <a:lnSpc>
                <a:spcPct val="130000"/>
              </a:lnSpc>
              <a:buClr>
                <a:schemeClr val="tx1"/>
              </a:buClr>
            </a:pPr>
            <a:endParaRPr kumimoji="1" lang="zh-CN" altLang="en-US" sz="2000" dirty="0" smtClean="0">
              <a:ln w="0"/>
              <a:solidFill>
                <a:schemeClr val="accent1"/>
              </a:solidFill>
              <a:effectLst>
                <a:outerShdw blurRad="38100" dist="25400" dir="5400000" algn="ctr" rotWithShape="0">
                  <a:srgbClr val="6E747A">
                    <a:alpha val="43000"/>
                  </a:srgbClr>
                </a:outerShdw>
              </a:effectLst>
            </a:endParaRPr>
          </a:p>
        </p:txBody>
      </p:sp>
      <p:pic>
        <p:nvPicPr>
          <p:cNvPr id="13" name="图片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29078" y="1750724"/>
            <a:ext cx="3200400" cy="1709928"/>
          </a:xfrm>
          <a:prstGeom prst="rect">
            <a:avLst/>
          </a:prstGeom>
        </p:spPr>
      </p:pic>
    </p:spTree>
    <p:custDataLst>
      <p:tags r:id="rId1"/>
    </p:custDataLst>
    <p:extLst>
      <p:ext uri="{BB962C8B-B14F-4D97-AF65-F5344CB8AC3E}">
        <p14:creationId xmlns:p14="http://schemas.microsoft.com/office/powerpoint/2010/main" val="545071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pPr/>
              <a:t>5</a:t>
            </a:fld>
            <a:endParaRPr lang="zh-CN" altLang="en-US" dirty="0"/>
          </a:p>
        </p:txBody>
      </p:sp>
      <p:sp>
        <p:nvSpPr>
          <p:cNvPr id="3" name="平行四边形 2"/>
          <p:cNvSpPr/>
          <p:nvPr/>
        </p:nvSpPr>
        <p:spPr>
          <a:xfrm>
            <a:off x="1631504" y="548680"/>
            <a:ext cx="3491880" cy="1008112"/>
          </a:xfrm>
          <a:prstGeom prst="parallelogram">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a:off x="3071664" y="1052736"/>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8976320" y="6309320"/>
            <a:ext cx="1475656" cy="28803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6"/>
          <p:cNvSpPr txBox="1"/>
          <p:nvPr/>
        </p:nvSpPr>
        <p:spPr>
          <a:xfrm>
            <a:off x="9134070" y="6335743"/>
            <a:ext cx="706347" cy="276999"/>
          </a:xfrm>
          <a:prstGeom prst="rect">
            <a:avLst/>
          </a:prstGeom>
          <a:noFill/>
        </p:spPr>
        <p:txBody>
          <a:bodyPr wrap="none" rtlCol="0">
            <a:spAutoFit/>
          </a:bodyPr>
          <a:lstStyle/>
          <a:p>
            <a:r>
              <a:rPr lang="en-US" altLang="zh-CN" sz="1200" dirty="0">
                <a:solidFill>
                  <a:schemeClr val="bg1"/>
                </a:solidFill>
                <a:latin typeface="Arial" pitchFamily="34" charset="0"/>
                <a:cs typeface="Arial" pitchFamily="34" charset="0"/>
              </a:rPr>
              <a:t>PART 2</a:t>
            </a:r>
            <a:endParaRPr lang="zh-CN" altLang="en-US" sz="1200" dirty="0">
              <a:solidFill>
                <a:schemeClr val="bg1"/>
              </a:solidFill>
              <a:latin typeface="Arial" pitchFamily="34" charset="0"/>
              <a:cs typeface="Arial" pitchFamily="34" charset="0"/>
            </a:endParaRPr>
          </a:p>
        </p:txBody>
      </p:sp>
      <p:sp>
        <p:nvSpPr>
          <p:cNvPr id="7" name="平行四边形 6"/>
          <p:cNvSpPr/>
          <p:nvPr/>
        </p:nvSpPr>
        <p:spPr>
          <a:xfrm>
            <a:off x="6384032" y="6309320"/>
            <a:ext cx="2555776" cy="288032"/>
          </a:xfrm>
          <a:prstGeom prst="parallelogram">
            <a:avLst/>
          </a:prstGeom>
          <a:solidFill>
            <a:schemeClr val="bg1">
              <a:lumMod val="85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11"/>
          <p:cNvSpPr txBox="1">
            <a:spLocks noChangeArrowheads="1"/>
          </p:cNvSpPr>
          <p:nvPr/>
        </p:nvSpPr>
        <p:spPr bwMode="auto">
          <a:xfrm>
            <a:off x="2135561" y="2695434"/>
            <a:ext cx="7443093" cy="11621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algn="ctr">
              <a:lnSpc>
                <a:spcPct val="114000"/>
              </a:lnSpc>
            </a:pPr>
            <a:r>
              <a:rPr lang="zh-CN" altLang="en-US" sz="6600" b="1" dirty="0" smtClean="0">
                <a:solidFill>
                  <a:schemeClr val="accent2"/>
                </a:solidFill>
                <a:latin typeface="微软雅黑" pitchFamily="34" charset="-122"/>
                <a:ea typeface="微软雅黑" pitchFamily="34" charset="-122"/>
              </a:rPr>
              <a:t>引言及灵感</a:t>
            </a:r>
            <a:endParaRPr lang="zh-CN" altLang="en-US" sz="6600" b="1" dirty="0">
              <a:solidFill>
                <a:schemeClr val="accent2"/>
              </a:solidFill>
              <a:latin typeface="微软雅黑" pitchFamily="34" charset="-122"/>
              <a:ea typeface="微软雅黑" pitchFamily="34" charset="-122"/>
            </a:endParaRPr>
          </a:p>
        </p:txBody>
      </p:sp>
      <p:sp>
        <p:nvSpPr>
          <p:cNvPr id="9" name="TextBox 2"/>
          <p:cNvSpPr txBox="1"/>
          <p:nvPr/>
        </p:nvSpPr>
        <p:spPr>
          <a:xfrm>
            <a:off x="3791744" y="1196752"/>
            <a:ext cx="1055674" cy="400110"/>
          </a:xfrm>
          <a:prstGeom prst="rect">
            <a:avLst/>
          </a:prstGeom>
          <a:noFill/>
          <a:ln>
            <a:noFill/>
          </a:ln>
        </p:spPr>
        <p:txBody>
          <a:bodyPr wrap="none">
            <a:spAutoFit/>
          </a:bodyPr>
          <a:ls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a:lstStyle>
          <a:p>
            <a:pPr>
              <a:defRPr/>
            </a:pPr>
            <a:r>
              <a:rPr lang="en-US" altLang="zh-CN" sz="2000" dirty="0">
                <a:solidFill>
                  <a:schemeClr val="bg1"/>
                </a:solidFill>
                <a:latin typeface="Arial" pitchFamily="34" charset="0"/>
                <a:ea typeface="微软雅黑" pitchFamily="34" charset="-122"/>
                <a:cs typeface="Arial" pitchFamily="34" charset="0"/>
              </a:rPr>
              <a:t>PART 2</a:t>
            </a:r>
            <a:endParaRPr lang="zh-CN" altLang="en-US" sz="2000" dirty="0">
              <a:solidFill>
                <a:schemeClr val="bg1"/>
              </a:solidFill>
              <a:latin typeface="Arial" pitchFamily="34" charset="0"/>
              <a:ea typeface="微软雅黑" pitchFamily="34" charset="-122"/>
              <a:cs typeface="Arial" pitchFamily="34" charset="0"/>
            </a:endParaRPr>
          </a:p>
        </p:txBody>
      </p:sp>
      <p:cxnSp>
        <p:nvCxnSpPr>
          <p:cNvPr id="10" name="直接连接符 9"/>
          <p:cNvCxnSpPr/>
          <p:nvPr/>
        </p:nvCxnSpPr>
        <p:spPr>
          <a:xfrm>
            <a:off x="2928145" y="2418463"/>
            <a:ext cx="6264275" cy="1587"/>
          </a:xfrm>
          <a:prstGeom prst="line">
            <a:avLst/>
          </a:prstGeom>
          <a:noFill/>
          <a:ln w="9525" cap="flat" cmpd="sng" algn="ctr">
            <a:solidFill>
              <a:schemeClr val="accent2"/>
            </a:solidFill>
            <a:prstDash val="solid"/>
          </a:ln>
          <a:effectLst/>
        </p:spPr>
      </p:cxnSp>
      <p:cxnSp>
        <p:nvCxnSpPr>
          <p:cNvPr id="11" name="直接连接符 10"/>
          <p:cNvCxnSpPr/>
          <p:nvPr/>
        </p:nvCxnSpPr>
        <p:spPr>
          <a:xfrm>
            <a:off x="2999583" y="4147249"/>
            <a:ext cx="6264275" cy="1588"/>
          </a:xfrm>
          <a:prstGeom prst="line">
            <a:avLst/>
          </a:prstGeom>
          <a:noFill/>
          <a:ln w="9525" cap="flat" cmpd="sng" algn="ctr">
            <a:solidFill>
              <a:schemeClr val="accent2"/>
            </a:solidFill>
            <a:prstDash val="solid"/>
          </a:ln>
          <a:effectLst/>
        </p:spPr>
      </p:cxnSp>
    </p:spTree>
    <p:extLst>
      <p:ext uri="{BB962C8B-B14F-4D97-AF65-F5344CB8AC3E}">
        <p14:creationId xmlns:p14="http://schemas.microsoft.com/office/powerpoint/2010/main" val="666838893"/>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265708" y="597396"/>
              <a:ext cx="1980029" cy="523220"/>
            </a:xfrm>
            <a:prstGeom prst="rect">
              <a:avLst/>
            </a:prstGeom>
            <a:noFill/>
          </p:spPr>
          <p:txBody>
            <a:bodyPr wrap="none" rtlCol="0">
              <a:spAutoFit/>
            </a:bodyPr>
            <a:lstStyle/>
            <a:p>
              <a:r>
                <a:rPr lang="zh-CN" altLang="en-US" sz="2800" b="1">
                  <a:solidFill>
                    <a:prstClr val="white"/>
                  </a:solidFill>
                  <a:latin typeface="Times New Roman" panose="02020603050405020304" pitchFamily="18" charset="0"/>
                  <a:cs typeface="Times New Roman" panose="02020603050405020304" pitchFamily="18" charset="0"/>
                </a:rPr>
                <a:t>引言及灵感</a:t>
              </a:r>
            </a:p>
          </p:txBody>
        </p:sp>
        <p:sp>
          <p:nvSpPr>
            <p:cNvPr id="9" name="TextBox 8"/>
            <p:cNvSpPr txBox="1"/>
            <p:nvPr/>
          </p:nvSpPr>
          <p:spPr>
            <a:xfrm>
              <a:off x="2843808" y="663079"/>
              <a:ext cx="800219"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灵感</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8" name="矩形 17"/>
          <p:cNvSpPr/>
          <p:nvPr/>
        </p:nvSpPr>
        <p:spPr>
          <a:xfrm>
            <a:off x="279282" y="1687354"/>
            <a:ext cx="5407143" cy="4708981"/>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smtClean="0">
                <a:solidFill>
                  <a:prstClr val="black"/>
                </a:solidFill>
                <a:latin typeface="Times New Roman" panose="02020603050405020304" pitchFamily="18" charset="0"/>
                <a:cs typeface="Times New Roman" panose="02020603050405020304" pitchFamily="18" charset="0"/>
              </a:rPr>
              <a:t>物理模拟 </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smtClean="0"/>
              <a:t>这些</a:t>
            </a:r>
            <a:r>
              <a:rPr lang="zh-CN" altLang="en-US" sz="2000" dirty="0"/>
              <a:t>年来，关于基于物理的人物动画的大量工作开发出控制器，可生成适用于大量任务和人物的鲁棒性、自然动作。这些方法通常利用人类洞察纳入特定任务的控制结构，从而为智能体可执行的运动提供强大</a:t>
            </a:r>
            <a:r>
              <a:rPr lang="zh-CN" altLang="en-US" sz="2000" dirty="0" smtClean="0"/>
              <a:t>的借鉴。</a:t>
            </a:r>
            <a:r>
              <a:rPr lang="zh-CN" altLang="en-US" sz="2000" dirty="0"/>
              <a:t>但是由于这些设计决策，控制器通常特定于某种智能体或任务，为行走开发的控制器可能无法扩展至更加动态的技巧（缺乏人类洞察）</a:t>
            </a:r>
            <a:r>
              <a:rPr lang="zh-CN" altLang="en-US" sz="2000" dirty="0">
                <a:solidFill>
                  <a:prstClr val="black"/>
                </a:solidFill>
                <a:latin typeface="Times New Roman" panose="02020603050405020304" pitchFamily="18" charset="0"/>
                <a:cs typeface="Times New Roman" panose="02020603050405020304" pitchFamily="18" charset="0"/>
              </a:rPr>
              <a:t/>
            </a:r>
            <a:br>
              <a:rPr lang="zh-CN" altLang="en-US" sz="2000" dirty="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6</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7160455" y="3390314"/>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sp>
        <p:nvSpPr>
          <p:cNvPr id="12" name="矩形 11"/>
          <p:cNvSpPr/>
          <p:nvPr/>
        </p:nvSpPr>
        <p:spPr>
          <a:xfrm>
            <a:off x="5686424" y="1687354"/>
            <a:ext cx="5629275" cy="5170646"/>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smtClean="0">
                <a:solidFill>
                  <a:prstClr val="black"/>
                </a:solidFill>
                <a:latin typeface="Times New Roman" panose="02020603050405020304" pitchFamily="18" charset="0"/>
                <a:cs typeface="Times New Roman" panose="02020603050405020304" pitchFamily="18" charset="0"/>
              </a:rPr>
              <a:t>深度学习模型 </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利用深度学习模型的泛化性能，同时生成更自然的动作，可匹敌计算机绘图中全身运动模拟的当前最优水平</a:t>
            </a:r>
            <a:r>
              <a:rPr lang="zh-CN" altLang="en-US" sz="2000" dirty="0" smtClean="0"/>
              <a:t>。他们展示</a:t>
            </a:r>
            <a:r>
              <a:rPr lang="zh-CN" altLang="en-US" sz="2000" dirty="0"/>
              <a:t>了一种概念层面上很简单的强化学习框架，使模拟智能体从参考运动片段中学习高动态、高难度动作，参考运动片段的格式是人类的动作捕捉数据。给出一个简单的技巧展示，如回旋踢或后空翻</a:t>
            </a:r>
            <a:r>
              <a:rPr lang="zh-CN" altLang="en-US" sz="2000" dirty="0" smtClean="0"/>
              <a:t>，他们的</a:t>
            </a:r>
            <a:r>
              <a:rPr lang="zh-CN" altLang="en-US" sz="2000" dirty="0"/>
              <a:t>智能体能够学习一个鲁棒的策略来模仿该技巧。这些策略生成的动作与动作捕捉数据几乎难以区分。 </a:t>
            </a:r>
            <a:r>
              <a:rPr lang="zh-CN" altLang="en-US" sz="2000" dirty="0" smtClean="0">
                <a:solidFill>
                  <a:prstClr val="black"/>
                </a:solidFill>
                <a:latin typeface="Times New Roman" panose="02020603050405020304" pitchFamily="18" charset="0"/>
                <a:cs typeface="Times New Roman" panose="02020603050405020304" pitchFamily="18" charset="0"/>
              </a:rPr>
              <a:t/>
            </a:r>
            <a:br>
              <a:rPr lang="zh-CN" altLang="en-US" sz="2000" dirty="0" smtClean="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1587327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265708" y="597396"/>
              <a:ext cx="1980029" cy="523220"/>
            </a:xfrm>
            <a:prstGeom prst="rect">
              <a:avLst/>
            </a:prstGeom>
            <a:noFill/>
          </p:spPr>
          <p:txBody>
            <a:bodyPr wrap="none" rtlCol="0">
              <a:spAutoFit/>
            </a:bodyPr>
            <a:lstStyle/>
            <a:p>
              <a:r>
                <a:rPr lang="zh-CN" altLang="en-US" sz="2800" b="1">
                  <a:solidFill>
                    <a:prstClr val="white"/>
                  </a:solidFill>
                  <a:latin typeface="Times New Roman" panose="02020603050405020304" pitchFamily="18" charset="0"/>
                  <a:cs typeface="Times New Roman" panose="02020603050405020304" pitchFamily="18" charset="0"/>
                </a:rPr>
                <a:t>引言及灵感</a:t>
              </a:r>
            </a:p>
          </p:txBody>
        </p:sp>
        <p:sp>
          <p:nvSpPr>
            <p:cNvPr id="9" name="TextBox 8"/>
            <p:cNvSpPr txBox="1"/>
            <p:nvPr/>
          </p:nvSpPr>
          <p:spPr>
            <a:xfrm>
              <a:off x="2843808" y="663079"/>
              <a:ext cx="800219"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引言</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8" name="矩形 17"/>
          <p:cNvSpPr/>
          <p:nvPr/>
        </p:nvSpPr>
        <p:spPr>
          <a:xfrm>
            <a:off x="279282" y="1687354"/>
            <a:ext cx="5407143" cy="5170646"/>
          </a:xfrm>
          <a:prstGeom prst="rect">
            <a:avLst/>
          </a:prstGeom>
        </p:spPr>
        <p:txBody>
          <a:bodyPr wrap="square">
            <a:spAutoFit/>
          </a:bodyPr>
          <a:lstStyle/>
          <a:p>
            <a:pPr marL="285750" indent="-285750">
              <a:lnSpc>
                <a:spcPct val="150000"/>
              </a:lnSpc>
              <a:buFont typeface="Wingdings" panose="05000000000000000000" pitchFamily="2" charset="2"/>
              <a:buChar char="p"/>
            </a:pPr>
            <a:r>
              <a:rPr lang="zh-CN" altLang="en-US" sz="2000" b="1" dirty="0" smtClean="0">
                <a:solidFill>
                  <a:prstClr val="black"/>
                </a:solidFill>
                <a:latin typeface="Times New Roman" panose="02020603050405020304" pitchFamily="18" charset="0"/>
                <a:cs typeface="Times New Roman" panose="02020603050405020304" pitchFamily="18" charset="0"/>
              </a:rPr>
              <a:t>引言 </a:t>
            </a:r>
            <a:endParaRPr lang="en-US" altLang="zh-CN" sz="2000" b="1" dirty="0" smtClean="0">
              <a:solidFill>
                <a:prstClr val="black"/>
              </a:solidFill>
              <a:latin typeface="Times New Roman" panose="02020603050405020304" pitchFamily="18" charset="0"/>
              <a:cs typeface="Times New Roman" panose="02020603050405020304" pitchFamily="18" charset="0"/>
            </a:endParaRPr>
          </a:p>
          <a:p>
            <a:pPr>
              <a:lnSpc>
                <a:spcPct val="150000"/>
              </a:lnSpc>
            </a:pPr>
            <a:r>
              <a:rPr lang="zh-CN" altLang="en-US" sz="2000" dirty="0"/>
              <a:t>该文的方法是处理关键帧运动，高动态动作，如运动捕捉翻转和旋转，以及重定向运动。通过将运动模仿目标与任务目标相结合，他们可以训练角色在交互中的智能反应。例如，通过沿所需方向行走或将球投向用户指定的目标。这种方法的好处是使用一段运动的视频剪辑就可以，非常的便利，而且运动质量有保证。而且具有“强化学习”和物理动画两者的灵活性和通用性。 </a:t>
            </a:r>
            <a:r>
              <a:rPr lang="zh-CN" altLang="en-US" sz="2000" dirty="0" smtClean="0">
                <a:solidFill>
                  <a:prstClr val="black"/>
                </a:solidFill>
                <a:latin typeface="Times New Roman" panose="02020603050405020304" pitchFamily="18" charset="0"/>
                <a:cs typeface="Times New Roman" panose="02020603050405020304" pitchFamily="18" charset="0"/>
              </a:rPr>
              <a:t/>
            </a:r>
            <a:br>
              <a:rPr lang="zh-CN" altLang="en-US" sz="2000" dirty="0" smtClean="0">
                <a:solidFill>
                  <a:prstClr val="black"/>
                </a:solidFill>
                <a:latin typeface="Times New Roman" panose="02020603050405020304" pitchFamily="18" charset="0"/>
                <a:cs typeface="Times New Roman" panose="02020603050405020304" pitchFamily="18" charset="0"/>
              </a:rPr>
            </a:br>
            <a:endParaRPr lang="zh-CN" altLang="en-US" sz="2000" dirty="0">
              <a:solidFill>
                <a:prstClr val="black"/>
              </a:solidFill>
              <a:latin typeface="Times New Roman" panose="02020603050405020304" pitchFamily="18" charset="0"/>
              <a:cs typeface="Times New Roman" panose="02020603050405020304" pitchFamily="18" charset="0"/>
            </a:endParaRPr>
          </a:p>
        </p:txBody>
      </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7</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7160455" y="3390314"/>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86425" y="2372114"/>
            <a:ext cx="6197459" cy="2773363"/>
          </a:xfrm>
          <a:prstGeom prst="rect">
            <a:avLst/>
          </a:prstGeom>
        </p:spPr>
      </p:pic>
    </p:spTree>
    <p:custDataLst>
      <p:tags r:id="rId1"/>
    </p:custDataLst>
    <p:extLst>
      <p:ext uri="{BB962C8B-B14F-4D97-AF65-F5344CB8AC3E}">
        <p14:creationId xmlns:p14="http://schemas.microsoft.com/office/powerpoint/2010/main" val="197989095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nvGrpSpPr>
        <p:grpSpPr>
          <a:xfrm>
            <a:off x="1703512" y="548680"/>
            <a:ext cx="8856984" cy="648072"/>
            <a:chOff x="179512" y="548680"/>
            <a:chExt cx="8856984" cy="648072"/>
          </a:xfrm>
        </p:grpSpPr>
        <p:sp>
          <p:nvSpPr>
            <p:cNvPr id="6" name="平行四边形 5"/>
            <p:cNvSpPr/>
            <p:nvPr/>
          </p:nvSpPr>
          <p:spPr>
            <a:xfrm>
              <a:off x="179512" y="548680"/>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7" name="平行四边形 6"/>
            <p:cNvSpPr/>
            <p:nvPr/>
          </p:nvSpPr>
          <p:spPr>
            <a:xfrm>
              <a:off x="2627784" y="548680"/>
              <a:ext cx="6408712" cy="648072"/>
            </a:xfrm>
            <a:prstGeom prst="parallelogram">
              <a:avLst/>
            </a:prstGeom>
            <a:solidFill>
              <a:schemeClr val="bg1">
                <a:lumMod val="95000"/>
              </a:schemeClr>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265708" y="597396"/>
              <a:ext cx="1980029" cy="523220"/>
            </a:xfrm>
            <a:prstGeom prst="rect">
              <a:avLst/>
            </a:prstGeom>
            <a:noFill/>
          </p:spPr>
          <p:txBody>
            <a:bodyPr wrap="none" rtlCol="0">
              <a:spAutoFit/>
            </a:bodyPr>
            <a:lstStyle/>
            <a:p>
              <a:r>
                <a:rPr lang="zh-CN" altLang="en-US" sz="2800" b="1">
                  <a:solidFill>
                    <a:prstClr val="white"/>
                  </a:solidFill>
                  <a:latin typeface="Times New Roman" panose="02020603050405020304" pitchFamily="18" charset="0"/>
                  <a:cs typeface="Times New Roman" panose="02020603050405020304" pitchFamily="18" charset="0"/>
                </a:rPr>
                <a:t>引言及灵感</a:t>
              </a:r>
            </a:p>
          </p:txBody>
        </p:sp>
        <p:sp>
          <p:nvSpPr>
            <p:cNvPr id="9" name="TextBox 8"/>
            <p:cNvSpPr txBox="1"/>
            <p:nvPr/>
          </p:nvSpPr>
          <p:spPr>
            <a:xfrm>
              <a:off x="2843808" y="663079"/>
              <a:ext cx="800219" cy="461665"/>
            </a:xfrm>
            <a:prstGeom prst="rect">
              <a:avLst/>
            </a:prstGeom>
            <a:noFill/>
          </p:spPr>
          <p:txBody>
            <a:bodyPr wrap="none" rtlCol="0">
              <a:spAutoFit/>
            </a:bodyPr>
            <a:lstStyle/>
            <a:p>
              <a:r>
                <a:rPr lang="zh-CN" altLang="en-US" sz="2400" b="1" dirty="0" smtClean="0">
                  <a:solidFill>
                    <a:srgbClr val="297FD5"/>
                  </a:solidFill>
                  <a:latin typeface="Times New Roman" panose="02020603050405020304" pitchFamily="18" charset="0"/>
                  <a:cs typeface="Times New Roman" panose="02020603050405020304" pitchFamily="18" charset="0"/>
                </a:rPr>
                <a:t>引言</a:t>
              </a:r>
              <a:endParaRPr lang="zh-CN" altLang="en-US" sz="2400" b="1" dirty="0">
                <a:solidFill>
                  <a:srgbClr val="297FD5"/>
                </a:solidFill>
                <a:latin typeface="Times New Roman" panose="02020603050405020304" pitchFamily="18" charset="0"/>
                <a:cs typeface="Times New Roman" panose="02020603050405020304" pitchFamily="18" charset="0"/>
              </a:endParaRPr>
            </a:p>
          </p:txBody>
        </p:sp>
      </p:grpSp>
      <p:sp>
        <p:nvSpPr>
          <p:cNvPr id="11" name="灯片编号占位符 10"/>
          <p:cNvSpPr>
            <a:spLocks noGrp="1"/>
          </p:cNvSpPr>
          <p:nvPr>
            <p:ph type="sldNum" sz="quarter" idx="12"/>
          </p:nvPr>
        </p:nvSpPr>
        <p:spPr>
          <a:xfrm>
            <a:off x="8737600" y="6320839"/>
            <a:ext cx="2844800" cy="365125"/>
          </a:xfrm>
        </p:spPr>
        <p:txBody>
          <a:bodyPr/>
          <a:lstStyle/>
          <a:p>
            <a:fld id="{0C913308-F349-4B6D-A68A-DD1791B4A57B}" type="slidenum">
              <a:rPr lang="zh-CN" altLang="en-US" smtClean="0">
                <a:solidFill>
                  <a:prstClr val="black"/>
                </a:solidFill>
                <a:latin typeface="Times New Roman" panose="02020603050405020304" pitchFamily="18" charset="0"/>
                <a:cs typeface="Times New Roman" panose="02020603050405020304" pitchFamily="18" charset="0"/>
              </a:rPr>
              <a:pPr/>
              <a:t>8</a:t>
            </a:fld>
            <a:endParaRPr lang="zh-CN" altLang="en-US" dirty="0">
              <a:solidFill>
                <a:prstClr val="black"/>
              </a:solidFill>
              <a:latin typeface="Times New Roman" panose="02020603050405020304" pitchFamily="18" charset="0"/>
              <a:cs typeface="Times New Roman" panose="02020603050405020304" pitchFamily="18" charset="0"/>
            </a:endParaRPr>
          </a:p>
        </p:txBody>
      </p:sp>
      <p:sp>
        <p:nvSpPr>
          <p:cNvPr id="2" name="右箭头 1"/>
          <p:cNvSpPr/>
          <p:nvPr/>
        </p:nvSpPr>
        <p:spPr>
          <a:xfrm>
            <a:off x="7160455" y="3390314"/>
            <a:ext cx="295422" cy="140677"/>
          </a:xfrm>
          <a:prstGeom prst="rightArrow">
            <a:avLst/>
          </a:prstGeom>
        </p:spPr>
        <p:txBody>
          <a:bodyPr wrap="none" rtlCol="0" anchor="ctr">
            <a:spAutoFit/>
          </a:bodyPr>
          <a:lstStyle/>
          <a:p>
            <a:pPr algn="ctr">
              <a:lnSpc>
                <a:spcPct val="130000"/>
              </a:lnSpc>
              <a:buClr>
                <a:schemeClr val="tx1"/>
              </a:buClr>
            </a:pPr>
            <a:endParaRPr kumimoji="1" lang="zh-CN" altLang="en-US" sz="2000" dirty="0" smtClean="0"/>
          </a:p>
        </p:txBody>
      </p:sp>
      <p:pic>
        <p:nvPicPr>
          <p:cNvPr id="4" name="图片 3"/>
          <p:cNvPicPr>
            <a:picLocks noChangeAspect="1"/>
          </p:cNvPicPr>
          <p:nvPr/>
        </p:nvPicPr>
        <p:blipFill>
          <a:blip r:embed="rId4"/>
          <a:stretch>
            <a:fillRect/>
          </a:stretch>
        </p:blipFill>
        <p:spPr>
          <a:xfrm>
            <a:off x="0" y="1492587"/>
            <a:ext cx="12192000" cy="4532416"/>
          </a:xfrm>
          <a:prstGeom prst="rect">
            <a:avLst/>
          </a:prstGeom>
        </p:spPr>
      </p:pic>
    </p:spTree>
    <p:custDataLst>
      <p:tags r:id="rId1"/>
    </p:custDataLst>
    <p:extLst>
      <p:ext uri="{BB962C8B-B14F-4D97-AF65-F5344CB8AC3E}">
        <p14:creationId xmlns:p14="http://schemas.microsoft.com/office/powerpoint/2010/main" val="4428915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pPr/>
              <a:t>9</a:t>
            </a:fld>
            <a:endParaRPr lang="zh-CN" altLang="en-US" dirty="0"/>
          </a:p>
        </p:txBody>
      </p:sp>
      <p:sp>
        <p:nvSpPr>
          <p:cNvPr id="3" name="平行四边形 2"/>
          <p:cNvSpPr/>
          <p:nvPr/>
        </p:nvSpPr>
        <p:spPr>
          <a:xfrm>
            <a:off x="1631504" y="548680"/>
            <a:ext cx="3491880" cy="1008112"/>
          </a:xfrm>
          <a:prstGeom prst="parallelogram">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a:off x="3071664" y="1052736"/>
            <a:ext cx="2448272" cy="64807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a:off x="8976320" y="6309320"/>
            <a:ext cx="1475656" cy="288032"/>
          </a:xfrm>
          <a:prstGeom prst="parallelogram">
            <a:avLst/>
          </a:prstGeom>
          <a:solidFill>
            <a:schemeClr val="accent2"/>
          </a:solidFill>
          <a:ln>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6"/>
          <p:cNvSpPr txBox="1"/>
          <p:nvPr/>
        </p:nvSpPr>
        <p:spPr>
          <a:xfrm>
            <a:off x="9134070" y="6335743"/>
            <a:ext cx="706347" cy="276999"/>
          </a:xfrm>
          <a:prstGeom prst="rect">
            <a:avLst/>
          </a:prstGeom>
          <a:noFill/>
        </p:spPr>
        <p:txBody>
          <a:bodyPr wrap="none" rtlCol="0">
            <a:spAutoFit/>
          </a:bodyPr>
          <a:lstStyle/>
          <a:p>
            <a:r>
              <a:rPr lang="en-US" altLang="zh-CN" sz="1200" dirty="0">
                <a:solidFill>
                  <a:schemeClr val="bg1"/>
                </a:solidFill>
                <a:latin typeface="Arial" pitchFamily="34" charset="0"/>
                <a:cs typeface="Arial" pitchFamily="34" charset="0"/>
              </a:rPr>
              <a:t>PART </a:t>
            </a:r>
            <a:r>
              <a:rPr lang="en-US" altLang="zh-CN" sz="1200" dirty="0" smtClean="0">
                <a:solidFill>
                  <a:schemeClr val="bg1"/>
                </a:solidFill>
                <a:latin typeface="Arial" pitchFamily="34" charset="0"/>
                <a:cs typeface="Arial" pitchFamily="34" charset="0"/>
              </a:rPr>
              <a:t>3</a:t>
            </a:r>
            <a:endParaRPr lang="zh-CN" altLang="en-US" sz="1200" dirty="0">
              <a:solidFill>
                <a:schemeClr val="bg1"/>
              </a:solidFill>
              <a:latin typeface="Arial" pitchFamily="34" charset="0"/>
              <a:cs typeface="Arial" pitchFamily="34" charset="0"/>
            </a:endParaRPr>
          </a:p>
        </p:txBody>
      </p:sp>
      <p:sp>
        <p:nvSpPr>
          <p:cNvPr id="7" name="平行四边形 6"/>
          <p:cNvSpPr/>
          <p:nvPr/>
        </p:nvSpPr>
        <p:spPr>
          <a:xfrm>
            <a:off x="6384032" y="6309320"/>
            <a:ext cx="2555776" cy="288032"/>
          </a:xfrm>
          <a:prstGeom prst="parallelogram">
            <a:avLst/>
          </a:prstGeom>
          <a:solidFill>
            <a:schemeClr val="bg1">
              <a:lumMod val="85000"/>
            </a:schemeClr>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11"/>
          <p:cNvSpPr txBox="1">
            <a:spLocks noChangeArrowheads="1"/>
          </p:cNvSpPr>
          <p:nvPr/>
        </p:nvSpPr>
        <p:spPr bwMode="auto">
          <a:xfrm>
            <a:off x="2135561" y="2695434"/>
            <a:ext cx="7443093" cy="11621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nchor="ctr">
            <a:spAutoFit/>
          </a:bodyP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fontAlgn="base">
              <a:spcBef>
                <a:spcPct val="0"/>
              </a:spcBef>
              <a:spcAft>
                <a:spcPct val="0"/>
              </a:spcAft>
              <a:defRPr>
                <a:solidFill>
                  <a:schemeClr val="tx1"/>
                </a:solidFill>
                <a:latin typeface="Calibri" pitchFamily="34" charset="0"/>
                <a:ea typeface="宋体" pitchFamily="2" charset="-122"/>
              </a:defRPr>
            </a:lvl6pPr>
            <a:lvl7pPr marL="2971800" indent="-228600" fontAlgn="base">
              <a:spcBef>
                <a:spcPct val="0"/>
              </a:spcBef>
              <a:spcAft>
                <a:spcPct val="0"/>
              </a:spcAft>
              <a:defRPr>
                <a:solidFill>
                  <a:schemeClr val="tx1"/>
                </a:solidFill>
                <a:latin typeface="Calibri" pitchFamily="34" charset="0"/>
                <a:ea typeface="宋体" pitchFamily="2" charset="-122"/>
              </a:defRPr>
            </a:lvl7pPr>
            <a:lvl8pPr marL="3429000" indent="-228600" fontAlgn="base">
              <a:spcBef>
                <a:spcPct val="0"/>
              </a:spcBef>
              <a:spcAft>
                <a:spcPct val="0"/>
              </a:spcAft>
              <a:defRPr>
                <a:solidFill>
                  <a:schemeClr val="tx1"/>
                </a:solidFill>
                <a:latin typeface="Calibri" pitchFamily="34" charset="0"/>
                <a:ea typeface="宋体" pitchFamily="2" charset="-122"/>
              </a:defRPr>
            </a:lvl8pPr>
            <a:lvl9pPr marL="3886200" indent="-228600" fontAlgn="base">
              <a:spcBef>
                <a:spcPct val="0"/>
              </a:spcBef>
              <a:spcAft>
                <a:spcPct val="0"/>
              </a:spcAft>
              <a:defRPr>
                <a:solidFill>
                  <a:schemeClr val="tx1"/>
                </a:solidFill>
                <a:latin typeface="Calibri" pitchFamily="34" charset="0"/>
                <a:ea typeface="宋体" pitchFamily="2" charset="-122"/>
              </a:defRPr>
            </a:lvl9pPr>
          </a:lstStyle>
          <a:p>
            <a:pPr algn="ctr">
              <a:lnSpc>
                <a:spcPct val="114000"/>
              </a:lnSpc>
            </a:pPr>
            <a:r>
              <a:rPr lang="zh-CN" altLang="en-US" sz="6600" b="1" dirty="0" smtClean="0">
                <a:solidFill>
                  <a:schemeClr val="accent2"/>
                </a:solidFill>
                <a:latin typeface="微软雅黑" pitchFamily="34" charset="-122"/>
                <a:ea typeface="微软雅黑" pitchFamily="34" charset="-122"/>
              </a:rPr>
              <a:t>动作模仿</a:t>
            </a:r>
            <a:endParaRPr lang="zh-CN" altLang="en-US" sz="6600" b="1" dirty="0">
              <a:solidFill>
                <a:schemeClr val="accent2"/>
              </a:solidFill>
              <a:latin typeface="微软雅黑" pitchFamily="34" charset="-122"/>
              <a:ea typeface="微软雅黑" pitchFamily="34" charset="-122"/>
            </a:endParaRPr>
          </a:p>
        </p:txBody>
      </p:sp>
      <p:sp>
        <p:nvSpPr>
          <p:cNvPr id="9" name="TextBox 2"/>
          <p:cNvSpPr txBox="1"/>
          <p:nvPr/>
        </p:nvSpPr>
        <p:spPr>
          <a:xfrm>
            <a:off x="3791744" y="1196752"/>
            <a:ext cx="1055738" cy="400110"/>
          </a:xfrm>
          <a:prstGeom prst="rect">
            <a:avLst/>
          </a:prstGeom>
          <a:noFill/>
          <a:ln>
            <a:noFill/>
          </a:ln>
        </p:spPr>
        <p:txBody>
          <a:bodyPr wrap="none">
            <a:spAutoFit/>
          </a:bodyPr>
          <a:ls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a:lstStyle>
          <a:p>
            <a:pPr>
              <a:defRPr/>
            </a:pPr>
            <a:r>
              <a:rPr lang="en-US" altLang="zh-CN" sz="2000" dirty="0">
                <a:solidFill>
                  <a:schemeClr val="bg1"/>
                </a:solidFill>
                <a:latin typeface="Arial" pitchFamily="34" charset="0"/>
                <a:ea typeface="微软雅黑" pitchFamily="34" charset="-122"/>
                <a:cs typeface="Arial" pitchFamily="34" charset="0"/>
              </a:rPr>
              <a:t>PART </a:t>
            </a:r>
            <a:r>
              <a:rPr lang="en-US" altLang="zh-CN" sz="2000" dirty="0" smtClean="0">
                <a:solidFill>
                  <a:schemeClr val="bg1"/>
                </a:solidFill>
                <a:latin typeface="Arial" pitchFamily="34" charset="0"/>
                <a:ea typeface="微软雅黑" pitchFamily="34" charset="-122"/>
                <a:cs typeface="Arial" pitchFamily="34" charset="0"/>
              </a:rPr>
              <a:t>3</a:t>
            </a:r>
            <a:endParaRPr lang="zh-CN" altLang="en-US" sz="2000" dirty="0">
              <a:solidFill>
                <a:schemeClr val="bg1"/>
              </a:solidFill>
              <a:latin typeface="Arial" pitchFamily="34" charset="0"/>
              <a:ea typeface="微软雅黑" pitchFamily="34" charset="-122"/>
              <a:cs typeface="Arial" pitchFamily="34" charset="0"/>
            </a:endParaRPr>
          </a:p>
        </p:txBody>
      </p:sp>
      <p:cxnSp>
        <p:nvCxnSpPr>
          <p:cNvPr id="10" name="直接连接符 9"/>
          <p:cNvCxnSpPr/>
          <p:nvPr/>
        </p:nvCxnSpPr>
        <p:spPr>
          <a:xfrm>
            <a:off x="2928145" y="2418463"/>
            <a:ext cx="6264275" cy="1587"/>
          </a:xfrm>
          <a:prstGeom prst="line">
            <a:avLst/>
          </a:prstGeom>
          <a:noFill/>
          <a:ln w="9525" cap="flat" cmpd="sng" algn="ctr">
            <a:solidFill>
              <a:schemeClr val="accent2"/>
            </a:solidFill>
            <a:prstDash val="solid"/>
          </a:ln>
          <a:effectLst/>
        </p:spPr>
      </p:cxnSp>
      <p:cxnSp>
        <p:nvCxnSpPr>
          <p:cNvPr id="11" name="直接连接符 10"/>
          <p:cNvCxnSpPr/>
          <p:nvPr/>
        </p:nvCxnSpPr>
        <p:spPr>
          <a:xfrm>
            <a:off x="2999583" y="4147249"/>
            <a:ext cx="6264275" cy="1588"/>
          </a:xfrm>
          <a:prstGeom prst="line">
            <a:avLst/>
          </a:prstGeom>
          <a:noFill/>
          <a:ln w="9525" cap="flat" cmpd="sng" algn="ctr">
            <a:solidFill>
              <a:schemeClr val="accent2"/>
            </a:solidFill>
            <a:prstDash val="solid"/>
          </a:ln>
          <a:effectLst/>
        </p:spPr>
      </p:cxnSp>
    </p:spTree>
    <p:extLst>
      <p:ext uri="{BB962C8B-B14F-4D97-AF65-F5344CB8AC3E}">
        <p14:creationId xmlns:p14="http://schemas.microsoft.com/office/powerpoint/2010/main" val="780679246"/>
      </p:ext>
    </p:extLst>
  </p:cSld>
  <p:clrMapOvr>
    <a:masterClrMapping/>
  </p:clrMapOvr>
  <p:transition spd="slow">
    <p:push dir="u"/>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0.3"/>
</p:tagLst>
</file>

<file path=ppt/tags/tag10.xml><?xml version="1.0" encoding="utf-8"?>
<p:tagLst xmlns:a="http://schemas.openxmlformats.org/drawingml/2006/main" xmlns:r="http://schemas.openxmlformats.org/officeDocument/2006/relationships" xmlns:p="http://schemas.openxmlformats.org/presentationml/2006/main">
  <p:tag name="TIMING" val="|40.3"/>
</p:tagLst>
</file>

<file path=ppt/tags/tag11.xml><?xml version="1.0" encoding="utf-8"?>
<p:tagLst xmlns:a="http://schemas.openxmlformats.org/drawingml/2006/main" xmlns:r="http://schemas.openxmlformats.org/officeDocument/2006/relationships" xmlns:p="http://schemas.openxmlformats.org/presentationml/2006/main">
  <p:tag name="TIMING" val="|40.3"/>
</p:tagLst>
</file>

<file path=ppt/tags/tag12.xml><?xml version="1.0" encoding="utf-8"?>
<p:tagLst xmlns:a="http://schemas.openxmlformats.org/drawingml/2006/main" xmlns:r="http://schemas.openxmlformats.org/officeDocument/2006/relationships" xmlns:p="http://schemas.openxmlformats.org/presentationml/2006/main">
  <p:tag name="TIMING" val="|40.3"/>
</p:tagLst>
</file>

<file path=ppt/tags/tag13.xml><?xml version="1.0" encoding="utf-8"?>
<p:tagLst xmlns:a="http://schemas.openxmlformats.org/drawingml/2006/main" xmlns:r="http://schemas.openxmlformats.org/officeDocument/2006/relationships" xmlns:p="http://schemas.openxmlformats.org/presentationml/2006/main">
  <p:tag name="TIMING" val="|40.3"/>
</p:tagLst>
</file>

<file path=ppt/tags/tag14.xml><?xml version="1.0" encoding="utf-8"?>
<p:tagLst xmlns:a="http://schemas.openxmlformats.org/drawingml/2006/main" xmlns:r="http://schemas.openxmlformats.org/officeDocument/2006/relationships" xmlns:p="http://schemas.openxmlformats.org/presentationml/2006/main">
  <p:tag name="TIMING" val="|40.3"/>
</p:tagLst>
</file>

<file path=ppt/tags/tag15.xml><?xml version="1.0" encoding="utf-8"?>
<p:tagLst xmlns:a="http://schemas.openxmlformats.org/drawingml/2006/main" xmlns:r="http://schemas.openxmlformats.org/officeDocument/2006/relationships" xmlns:p="http://schemas.openxmlformats.org/presentationml/2006/main">
  <p:tag name="TIMING" val="|40.3"/>
</p:tagLst>
</file>

<file path=ppt/tags/tag2.xml><?xml version="1.0" encoding="utf-8"?>
<p:tagLst xmlns:a="http://schemas.openxmlformats.org/drawingml/2006/main" xmlns:r="http://schemas.openxmlformats.org/officeDocument/2006/relationships" xmlns:p="http://schemas.openxmlformats.org/presentationml/2006/main">
  <p:tag name="TIMING" val="|40.3"/>
</p:tagLst>
</file>

<file path=ppt/tags/tag3.xml><?xml version="1.0" encoding="utf-8"?>
<p:tagLst xmlns:a="http://schemas.openxmlformats.org/drawingml/2006/main" xmlns:r="http://schemas.openxmlformats.org/officeDocument/2006/relationships" xmlns:p="http://schemas.openxmlformats.org/presentationml/2006/main">
  <p:tag name="TIMING" val="|40.3"/>
</p:tagLst>
</file>

<file path=ppt/tags/tag4.xml><?xml version="1.0" encoding="utf-8"?>
<p:tagLst xmlns:a="http://schemas.openxmlformats.org/drawingml/2006/main" xmlns:r="http://schemas.openxmlformats.org/officeDocument/2006/relationships" xmlns:p="http://schemas.openxmlformats.org/presentationml/2006/main">
  <p:tag name="TIMING" val="|40.3"/>
</p:tagLst>
</file>

<file path=ppt/tags/tag5.xml><?xml version="1.0" encoding="utf-8"?>
<p:tagLst xmlns:a="http://schemas.openxmlformats.org/drawingml/2006/main" xmlns:r="http://schemas.openxmlformats.org/officeDocument/2006/relationships" xmlns:p="http://schemas.openxmlformats.org/presentationml/2006/main">
  <p:tag name="TIMING" val="|40.3"/>
</p:tagLst>
</file>

<file path=ppt/tags/tag6.xml><?xml version="1.0" encoding="utf-8"?>
<p:tagLst xmlns:a="http://schemas.openxmlformats.org/drawingml/2006/main" xmlns:r="http://schemas.openxmlformats.org/officeDocument/2006/relationships" xmlns:p="http://schemas.openxmlformats.org/presentationml/2006/main">
  <p:tag name="TIMING" val="|40.3"/>
</p:tagLst>
</file>

<file path=ppt/tags/tag7.xml><?xml version="1.0" encoding="utf-8"?>
<p:tagLst xmlns:a="http://schemas.openxmlformats.org/drawingml/2006/main" xmlns:r="http://schemas.openxmlformats.org/officeDocument/2006/relationships" xmlns:p="http://schemas.openxmlformats.org/presentationml/2006/main">
  <p:tag name="TIMING" val="|40.3"/>
</p:tagLst>
</file>

<file path=ppt/tags/tag8.xml><?xml version="1.0" encoding="utf-8"?>
<p:tagLst xmlns:a="http://schemas.openxmlformats.org/drawingml/2006/main" xmlns:r="http://schemas.openxmlformats.org/officeDocument/2006/relationships" xmlns:p="http://schemas.openxmlformats.org/presentationml/2006/main">
  <p:tag name="TIMING" val="|40.3"/>
</p:tagLst>
</file>

<file path=ppt/tags/tag9.xml><?xml version="1.0" encoding="utf-8"?>
<p:tagLst xmlns:a="http://schemas.openxmlformats.org/drawingml/2006/main" xmlns:r="http://schemas.openxmlformats.org/officeDocument/2006/relationships" xmlns:p="http://schemas.openxmlformats.org/presentationml/2006/main">
  <p:tag name="TIMING" val="|40.3"/>
</p:tagLst>
</file>

<file path=ppt/theme/theme1.xml><?xml version="1.0" encoding="utf-8"?>
<a:theme xmlns:a="http://schemas.openxmlformats.org/drawingml/2006/main" name="Office 主题">
  <a:themeElements>
    <a:clrScheme name="元素">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全都是微软雅黑">
      <a:majorFont>
        <a:latin typeface="Franklin Gothic Medium"/>
        <a:ea typeface="微软雅黑"/>
        <a:cs typeface=""/>
      </a:majorFont>
      <a:minorFont>
        <a:latin typeface="Franklin Gothic Book"/>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none">
        <a:spAutoFit/>
      </a:bodyPr>
      <a:lstStyle>
        <a:defPPr algn="ctr">
          <a:lnSpc>
            <a:spcPct val="130000"/>
          </a:lnSpc>
          <a:buClr>
            <a:schemeClr val="tx1"/>
          </a:buClr>
          <a:defRPr sz="2000" dirty="0" smtClean="0"/>
        </a:defPPr>
      </a:lstStyle>
    </a:sp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4119</TotalTime>
  <Words>1626</Words>
  <Application>Microsoft Macintosh PowerPoint</Application>
  <PresentationFormat>宽屏</PresentationFormat>
  <Paragraphs>174</Paragraphs>
  <Slides>25</Slides>
  <Notes>21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Arial</vt:lpstr>
      <vt:lpstr>Franklin Gothic Book</vt:lpstr>
      <vt:lpstr>Franklin Gothic Medium</vt:lpstr>
      <vt:lpstr>Times New Roman</vt:lpstr>
      <vt:lpstr>Wingdings</vt:lpstr>
      <vt:lpstr>等线</vt:lpstr>
      <vt:lpstr>微软雅黑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金斐旸</dc:creator>
  <cp:lastModifiedBy>Microsoft Office 用户</cp:lastModifiedBy>
  <cp:revision>196</cp:revision>
  <dcterms:created xsi:type="dcterms:W3CDTF">2017-01-16T03:44:50Z</dcterms:created>
  <dcterms:modified xsi:type="dcterms:W3CDTF">2018-12-25T14:44:37Z</dcterms:modified>
</cp:coreProperties>
</file>

<file path=docProps/thumbnail.jpeg>
</file>